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62" r:id="rId3"/>
    <p:sldId id="264" r:id="rId4"/>
    <p:sldId id="260" r:id="rId5"/>
    <p:sldId id="263" r:id="rId6"/>
    <p:sldId id="267" r:id="rId7"/>
    <p:sldId id="268" r:id="rId8"/>
    <p:sldId id="265" r:id="rId9"/>
    <p:sldId id="266" r:id="rId10"/>
  </p:sldIdLst>
  <p:sldSz cx="7561263" cy="10693400"/>
  <p:notesSz cx="6797675" cy="9926638"/>
  <p:defaultTextStyle>
    <a:defPPr>
      <a:defRPr lang="en-US"/>
    </a:defPPr>
    <a:lvl1pPr marL="0" algn="l" defTabSz="104287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436" algn="l" defTabSz="104287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2872" algn="l" defTabSz="104287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308" algn="l" defTabSz="104287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5744" algn="l" defTabSz="104287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179" algn="l" defTabSz="104287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8616" algn="l" defTabSz="104287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052" algn="l" defTabSz="104287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1487" algn="l" defTabSz="104287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AADC"/>
    <a:srgbClr val="295E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08"/>
    <p:restoredTop sz="50000" autoAdjust="0"/>
  </p:normalViewPr>
  <p:slideViewPr>
    <p:cSldViewPr>
      <p:cViewPr>
        <p:scale>
          <a:sx n="75" d="100"/>
          <a:sy n="75" d="100"/>
        </p:scale>
        <p:origin x="1392" y="-90"/>
      </p:cViewPr>
      <p:guideLst>
        <p:guide orient="horz" pos="3368"/>
        <p:guide pos="238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spPr>
            <a:solidFill>
              <a:srgbClr val="295E8F"/>
            </a:solidFill>
          </c:spPr>
          <c:dPt>
            <c:idx val="0"/>
            <c:bubble3D val="0"/>
            <c:spPr>
              <a:solidFill>
                <a:srgbClr val="6FAADC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25C-4963-98E7-16BF95036D89}"/>
              </c:ext>
            </c:extLst>
          </c:dPt>
          <c:dPt>
            <c:idx val="1"/>
            <c:bubble3D val="0"/>
            <c:spPr>
              <a:solidFill>
                <a:srgbClr val="295E8F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25C-4963-98E7-16BF95036D89}"/>
              </c:ext>
            </c:extLst>
          </c:dPt>
          <c:dLbls>
            <c:delete val="1"/>
          </c:dLbls>
          <c:val>
            <c:numRef>
              <c:f>Sheet1!$A$1:$A$2</c:f>
              <c:numCache>
                <c:formatCode>0%</c:formatCode>
                <c:ptCount val="2"/>
                <c:pt idx="0">
                  <c:v>0.28000000000000003</c:v>
                </c:pt>
                <c:pt idx="1">
                  <c:v>0.72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25C-4963-98E7-16BF95036D89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spPr>
            <a:solidFill>
              <a:srgbClr val="6FAADC"/>
            </a:solidFill>
            <a:ln>
              <a:noFill/>
            </a:ln>
          </c:spPr>
          <c:dPt>
            <c:idx val="0"/>
            <c:bubble3D val="0"/>
            <c:spPr>
              <a:solidFill>
                <a:srgbClr val="295E8F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B98-4C46-9421-634ECFA215B5}"/>
              </c:ext>
            </c:extLst>
          </c:dPt>
          <c:dPt>
            <c:idx val="1"/>
            <c:bubble3D val="0"/>
            <c:spPr>
              <a:solidFill>
                <a:srgbClr val="6FAADC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B98-4C46-9421-634ECFA215B5}"/>
              </c:ext>
            </c:extLst>
          </c:dPt>
          <c:dLbls>
            <c:dLbl>
              <c:idx val="0"/>
              <c:layout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900" b="1" i="0" u="none" strike="noStrike" kern="1200" baseline="0">
                        <a:solidFill>
                          <a:schemeClr val="bg1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defRPr>
                    </a:pPr>
                    <a:r>
                      <a:rPr lang="en-US" dirty="0"/>
                      <a:t>developed countries
</a:t>
                    </a:r>
                    <a:r>
                      <a:rPr lang="en-US" dirty="0" smtClean="0"/>
                      <a:t>30%</a:t>
                    </a: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/>
                      <a:t>developing countries and economies in transition
</a:t>
                    </a:r>
                    <a:r>
                      <a:rPr lang="en-US" dirty="0" smtClean="0"/>
                      <a:t>70%</a:t>
                    </a:r>
                    <a:endParaRPr lang="en-US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Sheet1!$A$1:$A$2</c:f>
              <c:strCache>
                <c:ptCount val="2"/>
                <c:pt idx="0">
                  <c:v>developed countries</c:v>
                </c:pt>
                <c:pt idx="1">
                  <c:v>developing countries and economies in transition</c:v>
                </c:pt>
              </c:strCache>
            </c:strRef>
          </c:cat>
          <c:val>
            <c:numRef>
              <c:f>Sheet1!$B$1:$B$2</c:f>
              <c:numCache>
                <c:formatCode>0%</c:formatCode>
                <c:ptCount val="2"/>
                <c:pt idx="0">
                  <c:v>0.33</c:v>
                </c:pt>
                <c:pt idx="1">
                  <c:v>0.67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B98-4C46-9421-634ECFA215B5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166872320"/>
        <c:axId val="166872712"/>
      </c:barChart>
      <c:catAx>
        <c:axId val="1668723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6872712"/>
        <c:crosses val="autoZero"/>
        <c:auto val="1"/>
        <c:lblAlgn val="ctr"/>
        <c:lblOffset val="100"/>
        <c:noMultiLvlLbl val="0"/>
      </c:catAx>
      <c:valAx>
        <c:axId val="16687271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6872320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FC2540-1C9E-48EC-93C8-18B5C20A6552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082800" y="744538"/>
            <a:ext cx="26320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AAC63B-55D9-4C35-8296-0B806BAAC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2260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42872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21436" algn="l" defTabSz="1042872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42872" algn="l" defTabSz="1042872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564308" algn="l" defTabSz="1042872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085744" algn="l" defTabSz="1042872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07179" algn="l" defTabSz="1042872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128616" algn="l" defTabSz="1042872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650052" algn="l" defTabSz="1042872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171487" algn="l" defTabSz="1042872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7095" y="3321888"/>
            <a:ext cx="6427074" cy="22921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4190" y="6059593"/>
            <a:ext cx="5292884" cy="273275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14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28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3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57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7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86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00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14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AA81B-27D1-4008-B4C7-84C0304564A7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0EC12-9C45-49EF-87A2-04B394AB2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098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AA81B-27D1-4008-B4C7-84C0304564A7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0EC12-9C45-49EF-87A2-04B394AB2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4771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288" y="6871500"/>
            <a:ext cx="6427074" cy="2123828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7288" y="4532322"/>
            <a:ext cx="6427074" cy="2339180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1436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4287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6430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8574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0717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2861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5005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7148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AA81B-27D1-4008-B4C7-84C0304564A7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0EC12-9C45-49EF-87A2-04B394AB2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5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83549" y="3326836"/>
            <a:ext cx="2488916" cy="940870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898486" y="3326836"/>
            <a:ext cx="2488916" cy="940870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AA81B-27D1-4008-B4C7-84C0304564A7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0EC12-9C45-49EF-87A2-04B394AB2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0274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063" y="428232"/>
            <a:ext cx="6805137" cy="1782233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8065" y="2393640"/>
            <a:ext cx="3340871" cy="997555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436" indent="0">
              <a:buNone/>
              <a:defRPr sz="2300" b="1"/>
            </a:lvl2pPr>
            <a:lvl3pPr marL="1042872" indent="0">
              <a:buNone/>
              <a:defRPr sz="2100" b="1"/>
            </a:lvl3pPr>
            <a:lvl4pPr marL="1564308" indent="0">
              <a:buNone/>
              <a:defRPr sz="1800" b="1"/>
            </a:lvl4pPr>
            <a:lvl5pPr marL="2085744" indent="0">
              <a:buNone/>
              <a:defRPr sz="1800" b="1"/>
            </a:lvl5pPr>
            <a:lvl6pPr marL="2607179" indent="0">
              <a:buNone/>
              <a:defRPr sz="1800" b="1"/>
            </a:lvl6pPr>
            <a:lvl7pPr marL="3128616" indent="0">
              <a:buNone/>
              <a:defRPr sz="1800" b="1"/>
            </a:lvl7pPr>
            <a:lvl8pPr marL="3650052" indent="0">
              <a:buNone/>
              <a:defRPr sz="1800" b="1"/>
            </a:lvl8pPr>
            <a:lvl9pPr marL="4171487" indent="0">
              <a:buNone/>
              <a:defRPr sz="1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8065" y="3391194"/>
            <a:ext cx="3340871" cy="6161082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41019" y="2393640"/>
            <a:ext cx="3342183" cy="997555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436" indent="0">
              <a:buNone/>
              <a:defRPr sz="2300" b="1"/>
            </a:lvl2pPr>
            <a:lvl3pPr marL="1042872" indent="0">
              <a:buNone/>
              <a:defRPr sz="2100" b="1"/>
            </a:lvl3pPr>
            <a:lvl4pPr marL="1564308" indent="0">
              <a:buNone/>
              <a:defRPr sz="1800" b="1"/>
            </a:lvl4pPr>
            <a:lvl5pPr marL="2085744" indent="0">
              <a:buNone/>
              <a:defRPr sz="1800" b="1"/>
            </a:lvl5pPr>
            <a:lvl6pPr marL="2607179" indent="0">
              <a:buNone/>
              <a:defRPr sz="1800" b="1"/>
            </a:lvl6pPr>
            <a:lvl7pPr marL="3128616" indent="0">
              <a:buNone/>
              <a:defRPr sz="1800" b="1"/>
            </a:lvl7pPr>
            <a:lvl8pPr marL="3650052" indent="0">
              <a:buNone/>
              <a:defRPr sz="1800" b="1"/>
            </a:lvl8pPr>
            <a:lvl9pPr marL="4171487" indent="0">
              <a:buNone/>
              <a:defRPr sz="1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41019" y="3391194"/>
            <a:ext cx="3342183" cy="6161082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AA81B-27D1-4008-B4C7-84C0304564A7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0EC12-9C45-49EF-87A2-04B394AB2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427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AA81B-27D1-4008-B4C7-84C0304564A7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0EC12-9C45-49EF-87A2-04B394AB2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572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AA81B-27D1-4008-B4C7-84C0304564A7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0EC12-9C45-49EF-87A2-04B394AB2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019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065" y="425756"/>
            <a:ext cx="2487604" cy="1811937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6245" y="425758"/>
            <a:ext cx="4226957" cy="912652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8065" y="2237695"/>
            <a:ext cx="2487604" cy="7314584"/>
          </a:xfrm>
        </p:spPr>
        <p:txBody>
          <a:bodyPr/>
          <a:lstStyle>
            <a:lvl1pPr marL="0" indent="0">
              <a:buNone/>
              <a:defRPr sz="1600"/>
            </a:lvl1pPr>
            <a:lvl2pPr marL="521436" indent="0">
              <a:buNone/>
              <a:defRPr sz="1400"/>
            </a:lvl2pPr>
            <a:lvl3pPr marL="1042872" indent="0">
              <a:buNone/>
              <a:defRPr sz="1100"/>
            </a:lvl3pPr>
            <a:lvl4pPr marL="1564308" indent="0">
              <a:buNone/>
              <a:defRPr sz="1000"/>
            </a:lvl4pPr>
            <a:lvl5pPr marL="2085744" indent="0">
              <a:buNone/>
              <a:defRPr sz="1000"/>
            </a:lvl5pPr>
            <a:lvl6pPr marL="2607179" indent="0">
              <a:buNone/>
              <a:defRPr sz="1000"/>
            </a:lvl6pPr>
            <a:lvl7pPr marL="3128616" indent="0">
              <a:buNone/>
              <a:defRPr sz="1000"/>
            </a:lvl7pPr>
            <a:lvl8pPr marL="3650052" indent="0">
              <a:buNone/>
              <a:defRPr sz="1000"/>
            </a:lvl8pPr>
            <a:lvl9pPr marL="4171487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AA81B-27D1-4008-B4C7-84C0304564A7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0EC12-9C45-49EF-87A2-04B394AB2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676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060" y="7485382"/>
            <a:ext cx="4536758" cy="883692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82060" y="955475"/>
            <a:ext cx="4536758" cy="6416040"/>
          </a:xfrm>
        </p:spPr>
        <p:txBody>
          <a:bodyPr/>
          <a:lstStyle>
            <a:lvl1pPr marL="0" indent="0">
              <a:buNone/>
              <a:defRPr sz="3700"/>
            </a:lvl1pPr>
            <a:lvl2pPr marL="521436" indent="0">
              <a:buNone/>
              <a:defRPr sz="3200"/>
            </a:lvl2pPr>
            <a:lvl3pPr marL="1042872" indent="0">
              <a:buNone/>
              <a:defRPr sz="2700"/>
            </a:lvl3pPr>
            <a:lvl4pPr marL="1564308" indent="0">
              <a:buNone/>
              <a:defRPr sz="2300"/>
            </a:lvl4pPr>
            <a:lvl5pPr marL="2085744" indent="0">
              <a:buNone/>
              <a:defRPr sz="2300"/>
            </a:lvl5pPr>
            <a:lvl6pPr marL="2607179" indent="0">
              <a:buNone/>
              <a:defRPr sz="2300"/>
            </a:lvl6pPr>
            <a:lvl7pPr marL="3128616" indent="0">
              <a:buNone/>
              <a:defRPr sz="2300"/>
            </a:lvl7pPr>
            <a:lvl8pPr marL="3650052" indent="0">
              <a:buNone/>
              <a:defRPr sz="2300"/>
            </a:lvl8pPr>
            <a:lvl9pPr marL="4171487" indent="0">
              <a:buNone/>
              <a:defRPr sz="23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060" y="8369074"/>
            <a:ext cx="4536758" cy="1254988"/>
          </a:xfrm>
        </p:spPr>
        <p:txBody>
          <a:bodyPr/>
          <a:lstStyle>
            <a:lvl1pPr marL="0" indent="0">
              <a:buNone/>
              <a:defRPr sz="1600"/>
            </a:lvl1pPr>
            <a:lvl2pPr marL="521436" indent="0">
              <a:buNone/>
              <a:defRPr sz="1400"/>
            </a:lvl2pPr>
            <a:lvl3pPr marL="1042872" indent="0">
              <a:buNone/>
              <a:defRPr sz="1100"/>
            </a:lvl3pPr>
            <a:lvl4pPr marL="1564308" indent="0">
              <a:buNone/>
              <a:defRPr sz="1000"/>
            </a:lvl4pPr>
            <a:lvl5pPr marL="2085744" indent="0">
              <a:buNone/>
              <a:defRPr sz="1000"/>
            </a:lvl5pPr>
            <a:lvl6pPr marL="2607179" indent="0">
              <a:buNone/>
              <a:defRPr sz="1000"/>
            </a:lvl6pPr>
            <a:lvl7pPr marL="3128616" indent="0">
              <a:buNone/>
              <a:defRPr sz="1000"/>
            </a:lvl7pPr>
            <a:lvl8pPr marL="3650052" indent="0">
              <a:buNone/>
              <a:defRPr sz="1000"/>
            </a:lvl8pPr>
            <a:lvl9pPr marL="4171487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AA81B-27D1-4008-B4C7-84C0304564A7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0EC12-9C45-49EF-87A2-04B394AB2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794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AA81B-27D1-4008-B4C7-84C0304564A7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0EC12-9C45-49EF-87A2-04B394AB2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8346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111436" y="571802"/>
            <a:ext cx="1275964" cy="1216374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3549" y="571802"/>
            <a:ext cx="3701869" cy="1216374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AA81B-27D1-4008-B4C7-84C0304564A7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0EC12-9C45-49EF-87A2-04B394AB2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795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78063" y="428232"/>
            <a:ext cx="6805137" cy="1782233"/>
          </a:xfrm>
          <a:prstGeom prst="rect">
            <a:avLst/>
          </a:prstGeom>
        </p:spPr>
        <p:txBody>
          <a:bodyPr vert="horz" lIns="104287" tIns="52144" rIns="104287" bIns="52144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8063" y="2495130"/>
            <a:ext cx="6805137" cy="7057149"/>
          </a:xfrm>
          <a:prstGeom prst="rect">
            <a:avLst/>
          </a:prstGeom>
        </p:spPr>
        <p:txBody>
          <a:bodyPr vert="horz" lIns="104287" tIns="52144" rIns="104287" bIns="52144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8063" y="9911199"/>
            <a:ext cx="1764295" cy="569324"/>
          </a:xfrm>
          <a:prstGeom prst="rect">
            <a:avLst/>
          </a:prstGeom>
        </p:spPr>
        <p:txBody>
          <a:bodyPr vert="horz" lIns="104287" tIns="52144" rIns="104287" bIns="52144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6AA81B-27D1-4008-B4C7-84C0304564A7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3432" y="9911199"/>
            <a:ext cx="2394400" cy="569324"/>
          </a:xfrm>
          <a:prstGeom prst="rect">
            <a:avLst/>
          </a:prstGeom>
        </p:spPr>
        <p:txBody>
          <a:bodyPr vert="horz" lIns="104287" tIns="52144" rIns="104287" bIns="52144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18905" y="9911199"/>
            <a:ext cx="1764295" cy="569324"/>
          </a:xfrm>
          <a:prstGeom prst="rect">
            <a:avLst/>
          </a:prstGeom>
        </p:spPr>
        <p:txBody>
          <a:bodyPr vert="horz" lIns="104287" tIns="52144" rIns="104287" bIns="52144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30EC12-9C45-49EF-87A2-04B394AB2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181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42872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076" indent="-391076" algn="l" defTabSz="1042872" rtl="0" eaLnBrk="1" latinLnBrk="0" hangingPunct="1">
        <a:spcBef>
          <a:spcPct val="20000"/>
        </a:spcBef>
        <a:buFont typeface="Arial" panose="020B0604020202020204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7334" indent="-325898" algn="l" defTabSz="1042872" rtl="0" eaLnBrk="1" latinLnBrk="0" hangingPunct="1">
        <a:spcBef>
          <a:spcPct val="20000"/>
        </a:spcBef>
        <a:buFont typeface="Arial" panose="020B0604020202020204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590" indent="-260718" algn="l" defTabSz="1042872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5026" indent="-260718" algn="l" defTabSz="1042872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6462" indent="-260718" algn="l" defTabSz="1042872" rtl="0" eaLnBrk="1" latinLnBrk="0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7898" indent="-260718" algn="l" defTabSz="1042872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333" indent="-260718" algn="l" defTabSz="1042872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0770" indent="-260718" algn="l" defTabSz="1042872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2206" indent="-260718" algn="l" defTabSz="1042872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4287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436" algn="l" defTabSz="104287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2872" algn="l" defTabSz="104287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308" algn="l" defTabSz="104287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5744" algn="l" defTabSz="104287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179" algn="l" defTabSz="104287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8616" algn="l" defTabSz="104287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052" algn="l" defTabSz="104287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1487" algn="l" defTabSz="104287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.png"/><Relationship Id="rId7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microsoft.com/office/2007/relationships/hdphoto" Target="../media/hdphoto1.wdp"/><Relationship Id="rId4" Type="http://schemas.openxmlformats.org/officeDocument/2006/relationships/image" Target="../media/image4.png"/><Relationship Id="rId9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900" y="134962"/>
            <a:ext cx="7364139" cy="306140"/>
          </a:xfrm>
          <a:prstGeom prst="rect">
            <a:avLst/>
          </a:prstGeom>
          <a:solidFill>
            <a:srgbClr val="295E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r>
              <a:rPr lang="en-GB" sz="1000" dirty="0" smtClean="0">
                <a:solidFill>
                  <a:srgbClr val="FFFFFF"/>
                </a:solidFill>
                <a:effectLst/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UNGM - United Nations Global Marketplace</a:t>
            </a:r>
            <a:endParaRPr lang="en-GB" sz="1000" dirty="0"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00" y="441102"/>
            <a:ext cx="7364139" cy="1080120"/>
          </a:xfrm>
          <a:prstGeom prst="rect">
            <a:avLst/>
          </a:prstGeom>
          <a:solidFill>
            <a:srgbClr val="6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/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5" r="-3719"/>
          <a:stretch/>
        </p:blipFill>
        <p:spPr bwMode="auto">
          <a:xfrm>
            <a:off x="108224" y="441102"/>
            <a:ext cx="4248471" cy="108012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/>
          <p:cNvSpPr/>
          <p:nvPr/>
        </p:nvSpPr>
        <p:spPr>
          <a:xfrm>
            <a:off x="101600" y="1962324"/>
            <a:ext cx="7351439" cy="187220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pPr algn="just"/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UNGM </a:t>
            </a:r>
            <a:r>
              <a:rPr lang="fr-FR" sz="1100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the </a:t>
            </a:r>
            <a:r>
              <a:rPr lang="fr-FR" sz="1100" b="1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common</a:t>
            </a:r>
            <a:r>
              <a:rPr lang="fr-FR" sz="1100" b="1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100" b="1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vendor</a:t>
            </a:r>
            <a:r>
              <a:rPr lang="fr-FR" sz="1100" b="1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100" b="1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database</a:t>
            </a:r>
            <a:r>
              <a:rPr lang="fr-FR" sz="1100" b="1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for the UN system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r>
              <a:rPr lang="en-GB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It brings </a:t>
            </a:r>
            <a:r>
              <a:rPr lang="en-GB" sz="11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together UN procurement staff and potential suppliers of a diverse range of products and services from all over the world. </a:t>
            </a:r>
            <a:r>
              <a:rPr lang="en-GB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</a:p>
          <a:p>
            <a:pPr algn="just"/>
            <a:endParaRPr lang="en-GB" sz="1100" dirty="0" smtClean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/>
            <a:r>
              <a:rPr lang="en-GB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</a:t>
            </a:r>
            <a:r>
              <a:rPr lang="en-GB" sz="11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UNGM acts as a single window, through which potential vendors may register with any of the </a:t>
            </a:r>
            <a:r>
              <a:rPr lang="en-GB" sz="1100" b="1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29 </a:t>
            </a:r>
            <a:r>
              <a:rPr lang="en-GB" sz="1100" b="1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 organizations </a:t>
            </a:r>
            <a:r>
              <a:rPr lang="en-GB" sz="11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using the UNGM as their vendor database. These organizations account for over </a:t>
            </a:r>
            <a:r>
              <a:rPr lang="en-GB" sz="1100" b="1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99% of the total UN procurement spent</a:t>
            </a:r>
            <a:r>
              <a:rPr lang="en-GB" sz="11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endParaRPr lang="en-GB" sz="1100" dirty="0" smtClean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/>
            <a:endParaRPr lang="en-GB" sz="1100" dirty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/>
            <a:r>
              <a:rPr lang="en-GB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</a:t>
            </a:r>
            <a:r>
              <a:rPr lang="en-GB" sz="11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UNGM therefore provides an excellent springboard for vendors to introduce their products and services to many UN organizations, countries and regions by completing </a:t>
            </a:r>
            <a:r>
              <a:rPr lang="en-GB" sz="1100" b="1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only one registration form.</a:t>
            </a:r>
            <a:endParaRPr lang="en-GB" sz="11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8223" y="3834532"/>
            <a:ext cx="7344816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r>
              <a:rPr lang="en-GB" sz="2000" b="1" dirty="0" smtClean="0">
                <a:solidFill>
                  <a:srgbClr val="00000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FUNCTIONALITIES</a:t>
            </a:r>
            <a:endParaRPr lang="en-GB" sz="2000" b="1" dirty="0">
              <a:solidFill>
                <a:srgbClr val="000000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8223" y="4338588"/>
            <a:ext cx="4464495" cy="3024336"/>
          </a:xfrm>
          <a:prstGeom prst="rect">
            <a:avLst/>
          </a:prstGeom>
          <a:solidFill>
            <a:srgbClr val="295E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pPr marR="105410" algn="ctr">
              <a:spcAft>
                <a:spcPts val="0"/>
              </a:spcAft>
            </a:pPr>
            <a:r>
              <a:rPr lang="en-GB" sz="1600" b="1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Registration process</a:t>
            </a:r>
          </a:p>
          <a:p>
            <a:pPr marR="105410" algn="ctr">
              <a:spcAft>
                <a:spcPts val="0"/>
              </a:spcAft>
            </a:pPr>
            <a:endParaRPr lang="fr-FR" sz="1000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R="105410" algn="ctr">
              <a:spcAft>
                <a:spcPts val="0"/>
              </a:spcAft>
            </a:pPr>
            <a:r>
              <a:rPr lang="fr-FR" sz="11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registration </a:t>
            </a:r>
            <a:r>
              <a:rPr lang="fr-FR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 UNGM </a:t>
            </a:r>
            <a:r>
              <a:rPr lang="fr-FR" sz="11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</a:t>
            </a:r>
            <a:r>
              <a:rPr lang="fr-FR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 </a:t>
            </a:r>
            <a:r>
              <a:rPr lang="fr-FR" sz="11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requirement</a:t>
            </a:r>
            <a:r>
              <a:rPr lang="fr-FR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</a:t>
            </a:r>
            <a:r>
              <a:rPr lang="fr-FR" sz="11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participate</a:t>
            </a:r>
            <a:r>
              <a:rPr lang="fr-FR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 tenders </a:t>
            </a:r>
            <a:r>
              <a:rPr lang="fr-FR" sz="11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from</a:t>
            </a:r>
            <a:r>
              <a:rPr lang="fr-FR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more and more UN </a:t>
            </a:r>
            <a:r>
              <a:rPr lang="fr-FR" sz="11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organizations</a:t>
            </a:r>
            <a:r>
              <a:rPr lang="fr-FR" sz="11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</a:p>
          <a:p>
            <a:pPr marR="105410" algn="ctr">
              <a:spcAft>
                <a:spcPts val="0"/>
              </a:spcAft>
            </a:pPr>
            <a:endParaRPr lang="fr-FR" sz="1100" b="1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R="105410" algn="ctr">
              <a:spcAft>
                <a:spcPts val="0"/>
              </a:spcAft>
            </a:pPr>
            <a:r>
              <a:rPr lang="fr-FR" sz="11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registration on UNGM </a:t>
            </a:r>
            <a:r>
              <a:rPr lang="fr-FR" sz="1100" dirty="0" err="1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</a:t>
            </a:r>
            <a:r>
              <a:rPr lang="fr-FR" sz="11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free of charge and </a:t>
            </a:r>
            <a:r>
              <a:rPr lang="fr-FR" sz="1100" dirty="0" err="1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</a:t>
            </a:r>
            <a:r>
              <a:rPr lang="fr-FR" sz="11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100" dirty="0" err="1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available</a:t>
            </a:r>
            <a:r>
              <a:rPr lang="fr-FR" sz="11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for </a:t>
            </a:r>
            <a:r>
              <a:rPr lang="fr-FR" sz="1100" dirty="0" err="1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companies</a:t>
            </a:r>
            <a:r>
              <a:rPr lang="fr-FR" sz="11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and </a:t>
            </a:r>
            <a:r>
              <a:rPr lang="fr-FR" sz="1100" dirty="0" err="1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Individual</a:t>
            </a:r>
            <a:r>
              <a:rPr lang="fr-FR" sz="11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Consultants.</a:t>
            </a:r>
          </a:p>
          <a:p>
            <a:pPr marR="105410" algn="ctr">
              <a:spcAft>
                <a:spcPts val="0"/>
              </a:spcAft>
            </a:pPr>
            <a:endParaRPr lang="fr-FR" sz="11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R="105410" algn="ctr">
              <a:spcAft>
                <a:spcPts val="0"/>
              </a:spcAft>
            </a:pPr>
            <a:r>
              <a:rPr lang="fr-FR" sz="11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There are </a:t>
            </a:r>
            <a:r>
              <a:rPr lang="fr-FR" sz="1100" dirty="0" err="1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three</a:t>
            </a:r>
            <a:r>
              <a:rPr lang="fr-FR" sz="11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registration </a:t>
            </a:r>
            <a:r>
              <a:rPr lang="fr-FR" sz="1100" dirty="0" err="1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levels</a:t>
            </a:r>
            <a:r>
              <a:rPr lang="fr-FR" sz="11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but </a:t>
            </a:r>
            <a:r>
              <a:rPr lang="fr-FR" sz="1100" dirty="0" err="1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only</a:t>
            </a:r>
            <a:r>
              <a:rPr lang="fr-FR" sz="11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the basic </a:t>
            </a:r>
            <a:r>
              <a:rPr lang="fr-FR" sz="1100" dirty="0" err="1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level</a:t>
            </a:r>
            <a:r>
              <a:rPr lang="fr-FR" sz="11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100" dirty="0" err="1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</a:t>
            </a:r>
            <a:r>
              <a:rPr lang="fr-FR" sz="11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100" dirty="0" err="1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mandatory</a:t>
            </a:r>
            <a:r>
              <a:rPr lang="fr-FR" sz="11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r>
              <a:rPr lang="fr-FR" sz="11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It </a:t>
            </a:r>
            <a:r>
              <a:rPr lang="fr-FR" sz="1100" dirty="0" err="1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takes</a:t>
            </a:r>
            <a:r>
              <a:rPr lang="fr-FR" sz="11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100" dirty="0" err="1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approximately</a:t>
            </a:r>
            <a:r>
              <a:rPr lang="fr-FR" sz="11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5 to 10 min to </a:t>
            </a:r>
            <a:r>
              <a:rPr lang="fr-FR" sz="1100" dirty="0" err="1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</a:t>
            </a:r>
            <a:r>
              <a:rPr lang="fr-FR" sz="11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100" dirty="0" err="1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this</a:t>
            </a:r>
            <a:r>
              <a:rPr lang="fr-FR" sz="11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registration </a:t>
            </a:r>
            <a:r>
              <a:rPr lang="fr-FR" sz="1100" dirty="0" err="1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level</a:t>
            </a:r>
            <a:r>
              <a:rPr lang="fr-FR" sz="11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</a:p>
          <a:p>
            <a:pPr marR="105410" algn="ctr">
              <a:spcAft>
                <a:spcPts val="0"/>
              </a:spcAft>
            </a:pPr>
            <a:endParaRPr lang="fr-FR" sz="11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R="105410" algn="ctr">
              <a:spcAft>
                <a:spcPts val="0"/>
              </a:spcAft>
            </a:pPr>
            <a:r>
              <a:rPr lang="fr-FR" sz="11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supplier </a:t>
            </a:r>
            <a:r>
              <a:rPr lang="fr-FR" sz="1100" dirty="0" err="1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needs</a:t>
            </a:r>
            <a:r>
              <a:rPr lang="fr-FR" sz="11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</a:t>
            </a:r>
            <a:r>
              <a:rPr lang="fr-FR" sz="1100" dirty="0" err="1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create</a:t>
            </a:r>
            <a:r>
              <a:rPr lang="fr-FR" sz="11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 </a:t>
            </a:r>
            <a:r>
              <a:rPr lang="fr-FR" sz="1100" dirty="0" err="1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account</a:t>
            </a:r>
            <a:r>
              <a:rPr lang="fr-FR" sz="11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fr-FR" sz="1100" dirty="0" err="1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</a:t>
            </a:r>
            <a:r>
              <a:rPr lang="fr-FR" sz="11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 registration </a:t>
            </a:r>
            <a:r>
              <a:rPr lang="fr-FR" sz="1100" dirty="0" err="1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form</a:t>
            </a:r>
            <a:r>
              <a:rPr lang="fr-FR" sz="11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and </a:t>
            </a:r>
            <a:r>
              <a:rPr lang="fr-FR" sz="1100" dirty="0" err="1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submit</a:t>
            </a:r>
            <a:r>
              <a:rPr lang="fr-FR" sz="11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100" dirty="0" err="1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it</a:t>
            </a:r>
            <a:r>
              <a:rPr lang="fr-FR" sz="11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the </a:t>
            </a:r>
            <a:r>
              <a:rPr lang="fr-FR" sz="1100" dirty="0" err="1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agencies</a:t>
            </a:r>
            <a:r>
              <a:rPr lang="fr-FR" sz="11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100" dirty="0" err="1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matching</a:t>
            </a:r>
            <a:r>
              <a:rPr lang="fr-FR" sz="11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the </a:t>
            </a:r>
            <a:r>
              <a:rPr lang="fr-FR" sz="1100" dirty="0" err="1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company’s</a:t>
            </a:r>
            <a:r>
              <a:rPr lang="fr-FR" sz="11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profile</a:t>
            </a:r>
            <a:r>
              <a:rPr lang="fr-FR" sz="10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endParaRPr lang="en-GB" sz="1000" dirty="0" smtClean="0">
              <a:solidFill>
                <a:schemeClr val="bg1"/>
              </a:solidFill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08223" y="7506940"/>
            <a:ext cx="4824536" cy="30243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endParaRPr lang="en-GB" sz="1600" b="1" dirty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en-GB" sz="1600" b="1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Business opportunities</a:t>
            </a:r>
          </a:p>
          <a:p>
            <a:pPr algn="ctr"/>
            <a:endParaRPr lang="fr-FR" sz="1600" b="1" dirty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UNGM </a:t>
            </a:r>
            <a:r>
              <a:rPr lang="fr-FR" sz="1100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enables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100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companies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</a:t>
            </a:r>
            <a:r>
              <a:rPr lang="fr-FR" sz="1100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keep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100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abreast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of business </a:t>
            </a:r>
            <a:r>
              <a:rPr lang="fr-FR" sz="1100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opportunities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At </a:t>
            </a:r>
            <a:r>
              <a:rPr lang="fr-FR" sz="1100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any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100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given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time, </a:t>
            </a:r>
            <a:r>
              <a:rPr lang="fr-FR" sz="1100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there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are over 500 active notices </a:t>
            </a:r>
            <a:r>
              <a:rPr lang="fr-FR" sz="1100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available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free of charge on the site </a:t>
            </a:r>
            <a:r>
              <a:rPr lang="fr-FR" sz="1100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published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by more </a:t>
            </a:r>
            <a:r>
              <a:rPr lang="fr-FR" sz="1100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than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40 UN </a:t>
            </a:r>
            <a:r>
              <a:rPr lang="fr-FR" sz="1100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organizations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and </a:t>
            </a:r>
            <a:r>
              <a:rPr lang="fr-FR" sz="1100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entities</a:t>
            </a:r>
            <a:r>
              <a:rPr lang="fr-FR" sz="11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  <a:endParaRPr lang="fr-FR" sz="1100" dirty="0" smtClean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endParaRPr lang="fr-FR" sz="1100" dirty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fr-FR" sz="11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 </a:t>
            </a:r>
            <a:r>
              <a:rPr lang="fr-FR" sz="1100" dirty="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number</a:t>
            </a:r>
            <a:r>
              <a:rPr lang="fr-FR" sz="11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of </a:t>
            </a:r>
            <a:r>
              <a:rPr lang="fr-FR" sz="1100" dirty="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procurement</a:t>
            </a:r>
            <a:r>
              <a:rPr lang="fr-FR" sz="11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notices </a:t>
            </a:r>
            <a:r>
              <a:rPr lang="en-GB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published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1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 UNGM are </a:t>
            </a:r>
            <a:r>
              <a:rPr lang="fr-FR" sz="1100" dirty="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published</a:t>
            </a:r>
            <a:r>
              <a:rPr lang="fr-FR" sz="11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100" dirty="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through</a:t>
            </a:r>
            <a:r>
              <a:rPr lang="fr-FR" sz="11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web services </a:t>
            </a:r>
            <a:r>
              <a:rPr lang="fr-FR" sz="1100" dirty="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which</a:t>
            </a:r>
            <a:r>
              <a:rPr lang="fr-FR" sz="11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are </a:t>
            </a:r>
            <a:r>
              <a:rPr lang="fr-FR" sz="1100" dirty="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fully</a:t>
            </a:r>
            <a:r>
              <a:rPr lang="fr-FR" sz="11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100" dirty="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integrated</a:t>
            </a:r>
            <a:r>
              <a:rPr lang="fr-FR" sz="11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100" dirty="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  <a:r>
              <a:rPr lang="fr-FR" sz="11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UNGM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  <a:p>
            <a:pPr algn="ctr"/>
            <a:endParaRPr lang="fr-FR" sz="1100" dirty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100" dirty="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Some</a:t>
            </a:r>
            <a:r>
              <a:rPr lang="fr-FR" sz="11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 </a:t>
            </a:r>
            <a:r>
              <a:rPr lang="fr-FR" sz="1100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organizations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100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also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100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integrate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100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their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100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vendor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100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roster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100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100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e-tendering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100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platforms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r>
              <a:rPr lang="fr-FR" sz="1100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Suppliers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100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express </a:t>
            </a:r>
            <a:r>
              <a:rPr lang="fr-FR" sz="1100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interest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100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directly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100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through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the portal and </a:t>
            </a:r>
            <a:r>
              <a:rPr lang="fr-FR" sz="1100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receive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tender documents </a:t>
            </a:r>
            <a:r>
              <a:rPr lang="fr-FR" sz="1100" dirty="0" err="1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automatically</a:t>
            </a:r>
            <a:r>
              <a:rPr lang="fr-FR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  <a:endParaRPr lang="fr-FR" sz="1100" dirty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GB" sz="1600" b="1" dirty="0">
              <a:solidFill>
                <a:srgbClr val="000000"/>
              </a:solidFill>
              <a:latin typeface="Century Gothic"/>
              <a:ea typeface="Calibri"/>
              <a:cs typeface="David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076775" y="7506940"/>
            <a:ext cx="2376264" cy="3024336"/>
          </a:xfrm>
          <a:prstGeom prst="rect">
            <a:avLst/>
          </a:prstGeom>
          <a:solidFill>
            <a:srgbClr val="295E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pPr marR="105410" algn="ctr">
              <a:spcAft>
                <a:spcPts val="0"/>
              </a:spcAft>
            </a:pPr>
            <a:r>
              <a:rPr lang="en-GB" sz="1600" b="1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Tender Alert Service</a:t>
            </a:r>
          </a:p>
          <a:p>
            <a:pPr marR="105410" algn="ctr">
              <a:spcAft>
                <a:spcPts val="0"/>
              </a:spcAft>
            </a:pPr>
            <a:endParaRPr lang="fr-FR" sz="1400" b="1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R="105410" algn="ctr">
              <a:spcAft>
                <a:spcPts val="0"/>
              </a:spcAft>
            </a:pPr>
            <a:r>
              <a:rPr lang="en-GB" sz="1100" dirty="0" smtClean="0">
                <a:solidFill>
                  <a:schemeClr val="bg1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UNGM website offers an optional service to suppliers who would like to receive th</a:t>
            </a:r>
            <a:r>
              <a:rPr lang="en-GB" sz="11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 latest and most relevant business opportunities by email.</a:t>
            </a:r>
          </a:p>
          <a:p>
            <a:pPr marR="105410" algn="ctr">
              <a:spcAft>
                <a:spcPts val="0"/>
              </a:spcAft>
            </a:pPr>
            <a:endParaRPr lang="fr-FR" sz="1100" dirty="0">
              <a:solidFill>
                <a:schemeClr val="bg1"/>
              </a:solidFill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R="105410" algn="ctr">
              <a:spcAft>
                <a:spcPts val="0"/>
              </a:spcAft>
            </a:pPr>
            <a:r>
              <a:rPr lang="fr-FR" sz="11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This service </a:t>
            </a:r>
            <a:r>
              <a:rPr lang="fr-FR" sz="1100" dirty="0" err="1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costs</a:t>
            </a:r>
            <a:r>
              <a:rPr lang="fr-FR" sz="11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USD 250 per </a:t>
            </a:r>
            <a:r>
              <a:rPr lang="fr-FR" sz="1100" dirty="0" err="1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year</a:t>
            </a:r>
            <a:r>
              <a:rPr lang="fr-FR" sz="11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  <a:endParaRPr lang="en-GB" sz="1100" dirty="0" smtClean="0">
              <a:solidFill>
                <a:schemeClr val="bg1"/>
              </a:solidFill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endParaRPr lang="en-GB" sz="1000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716735" y="4338588"/>
            <a:ext cx="2736304" cy="3024336"/>
          </a:xfrm>
          <a:prstGeom prst="rect">
            <a:avLst/>
          </a:prstGeom>
          <a:solidFill>
            <a:srgbClr val="6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pPr marR="105410" algn="ctr">
              <a:spcAft>
                <a:spcPts val="0"/>
              </a:spcAft>
            </a:pPr>
            <a:r>
              <a:rPr lang="en-GB" sz="1600" b="1" dirty="0" smtClean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Knowledge Centre</a:t>
            </a:r>
          </a:p>
          <a:p>
            <a:pPr marR="105410" algn="ctr">
              <a:spcAft>
                <a:spcPts val="0"/>
              </a:spcAft>
            </a:pPr>
            <a:endParaRPr lang="fr-FR" sz="1400" b="1" dirty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R="105410" algn="ctr">
              <a:spcAft>
                <a:spcPts val="0"/>
              </a:spcAft>
            </a:pPr>
            <a:r>
              <a:rPr lang="en-GB" sz="11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UNGM has recently launched its new Knowledge Centre. </a:t>
            </a:r>
            <a:endParaRPr lang="en-GB" sz="1100" dirty="0" smtClean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R="105410" algn="ctr">
              <a:spcAft>
                <a:spcPts val="0"/>
              </a:spcAft>
            </a:pPr>
            <a:r>
              <a:rPr lang="en-GB" sz="11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This </a:t>
            </a:r>
            <a:r>
              <a:rPr lang="en-GB" sz="11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new interactive platform has been designed to provide  suppliers and users with useful information on how to start doing business with the United Nations.</a:t>
            </a:r>
          </a:p>
        </p:txBody>
      </p:sp>
      <p:sp>
        <p:nvSpPr>
          <p:cNvPr id="2" name="Rectangle 1"/>
          <p:cNvSpPr/>
          <p:nvPr/>
        </p:nvSpPr>
        <p:spPr>
          <a:xfrm>
            <a:off x="108223" y="1562214"/>
            <a:ext cx="73448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rgbClr val="00000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What is the United Nations Global Marketplace (UNGM)?</a:t>
            </a:r>
          </a:p>
        </p:txBody>
      </p:sp>
    </p:spTree>
    <p:extLst>
      <p:ext uri="{BB962C8B-B14F-4D97-AF65-F5344CB8AC3E}">
        <p14:creationId xmlns:p14="http://schemas.microsoft.com/office/powerpoint/2010/main" val="3607899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/>
          <p:cNvSpPr/>
          <p:nvPr/>
        </p:nvSpPr>
        <p:spPr>
          <a:xfrm>
            <a:off x="180229" y="7992190"/>
            <a:ext cx="7183607" cy="252120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endParaRPr lang="en-GB" sz="1600" b="1" dirty="0">
              <a:solidFill>
                <a:srgbClr val="000000"/>
              </a:solidFill>
              <a:latin typeface="Century Gothic"/>
              <a:ea typeface="Calibri"/>
              <a:cs typeface="David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1129967" y="2250356"/>
            <a:ext cx="5184577" cy="96103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endParaRPr lang="en-GB" sz="1600" b="1" dirty="0">
              <a:solidFill>
                <a:srgbClr val="000000"/>
              </a:solidFill>
              <a:latin typeface="Century Gothic"/>
              <a:ea typeface="Calibri"/>
              <a:cs typeface="David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3818547" y="3833385"/>
            <a:ext cx="3545291" cy="130583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endParaRPr lang="en-GB" sz="1600" b="1" dirty="0">
              <a:solidFill>
                <a:srgbClr val="000000"/>
              </a:solidFill>
              <a:latin typeface="Century Gothic"/>
              <a:ea typeface="Calibri"/>
              <a:cs typeface="David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80231" y="5318030"/>
            <a:ext cx="7183606" cy="19161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endParaRPr lang="en-GB" sz="1600" b="1" dirty="0">
              <a:solidFill>
                <a:srgbClr val="000000"/>
              </a:solidFill>
              <a:latin typeface="Century Gothic"/>
              <a:ea typeface="Calibri"/>
              <a:cs typeface="David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80231" y="3832721"/>
            <a:ext cx="3427434" cy="130583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endParaRPr lang="en-GB" sz="1600" b="1" dirty="0">
              <a:solidFill>
                <a:srgbClr val="000000"/>
              </a:solidFill>
              <a:latin typeface="Century Gothic"/>
              <a:ea typeface="Calibri"/>
              <a:cs typeface="David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180230" y="560581"/>
            <a:ext cx="7183607" cy="148350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endParaRPr lang="en-GB" sz="1600" b="1" dirty="0">
              <a:solidFill>
                <a:srgbClr val="000000"/>
              </a:solidFill>
              <a:latin typeface="Century Gothic"/>
              <a:ea typeface="Calibri"/>
              <a:cs typeface="David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52"/>
          <a:stretch/>
        </p:blipFill>
        <p:spPr bwMode="auto">
          <a:xfrm>
            <a:off x="3678008" y="554683"/>
            <a:ext cx="894711" cy="1512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80232" y="90116"/>
            <a:ext cx="7183606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r>
              <a:rPr lang="en-GB" sz="2000" b="1" dirty="0" smtClean="0">
                <a:solidFill>
                  <a:srgbClr val="00000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SUPPORTING ORGANIZATIONS</a:t>
            </a:r>
            <a:endParaRPr lang="en-GB" sz="2000" b="1" dirty="0">
              <a:solidFill>
                <a:srgbClr val="000000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pic>
        <p:nvPicPr>
          <p:cNvPr id="5" name="Picture 3" descr="M:\Procurement\_OPERATIONS\Vendor Management\UNGM Secretariat\Marketing!!!!\Visibility items\UNOPS and canva icons\Handmade_U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666" y="872559"/>
            <a:ext cx="648072" cy="859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5"/>
          <p:cNvSpPr/>
          <p:nvPr/>
        </p:nvSpPr>
        <p:spPr>
          <a:xfrm>
            <a:off x="3066881" y="772078"/>
            <a:ext cx="1137642" cy="1079512"/>
          </a:xfrm>
          <a:prstGeom prst="ellipse">
            <a:avLst/>
          </a:prstGeom>
          <a:noFill/>
          <a:ln w="76200">
            <a:solidFill>
              <a:srgbClr val="6FAA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52239" y="887595"/>
            <a:ext cx="2592288" cy="954107"/>
          </a:xfrm>
          <a:prstGeom prst="rect">
            <a:avLst/>
          </a:prstGeom>
          <a:solidFill>
            <a:srgbClr val="6FAADC"/>
          </a:solidFill>
        </p:spPr>
        <p:txBody>
          <a:bodyPr wrap="square">
            <a:spAutoFit/>
          </a:bodyPr>
          <a:lstStyle/>
          <a:p>
            <a:r>
              <a:rPr lang="fr-FR" sz="2400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29</a:t>
            </a:r>
            <a:r>
              <a:rPr lang="fr-FR" sz="28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4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 </a:t>
            </a:r>
            <a:r>
              <a:rPr lang="fr-FR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organizations</a:t>
            </a:r>
            <a:r>
              <a:rPr lang="fr-FR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maintain</a:t>
            </a:r>
            <a:r>
              <a:rPr lang="fr-FR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 </a:t>
            </a:r>
            <a:r>
              <a:rPr lang="fr-FR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vendor</a:t>
            </a:r>
            <a:r>
              <a:rPr lang="fr-FR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roster</a:t>
            </a:r>
            <a:r>
              <a:rPr lang="fr-FR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on UNGM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608116" y="887594"/>
            <a:ext cx="2700907" cy="892552"/>
          </a:xfrm>
          <a:prstGeom prst="rect">
            <a:avLst/>
          </a:prstGeom>
          <a:solidFill>
            <a:srgbClr val="295E8F"/>
          </a:solidFill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2400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17</a:t>
            </a:r>
            <a:r>
              <a:rPr lang="fr-FR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 </a:t>
            </a:r>
            <a:r>
              <a:rPr lang="fr-FR" sz="14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organizations</a:t>
            </a:r>
            <a:r>
              <a:rPr lang="fr-FR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have or plan an ERP and/or e-</a:t>
            </a:r>
            <a:r>
              <a:rPr lang="fr-FR" sz="14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procurement</a:t>
            </a:r>
            <a:r>
              <a:rPr lang="fr-FR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4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integration</a:t>
            </a:r>
            <a:endParaRPr lang="fr-FR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188343" y="2365336"/>
            <a:ext cx="4990754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fr-FR" sz="2400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4,233</a:t>
            </a:r>
            <a:endParaRPr lang="fr-FR" sz="2000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fr-FR" sz="14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tender notices have been </a:t>
            </a:r>
            <a:r>
              <a:rPr lang="fr-FR" sz="1400" dirty="0" err="1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published</a:t>
            </a:r>
            <a:r>
              <a:rPr lang="fr-FR" sz="14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on UNGM in 2019 </a:t>
            </a:r>
            <a:r>
              <a:rPr lang="fr-FR" sz="9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(1 May 2019)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9432" y="3379048"/>
            <a:ext cx="7559631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r>
              <a:rPr lang="en-GB" sz="2000" b="1" dirty="0">
                <a:solidFill>
                  <a:srgbClr val="00000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UNGM VISITORS</a:t>
            </a:r>
          </a:p>
        </p:txBody>
      </p:sp>
      <p:pic>
        <p:nvPicPr>
          <p:cNvPr id="16" name="Picture 15" descr="C:\Users\dianev\Downloads\Untitled design (2)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214" b="94271" l="3418" r="975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16" r="2187" b="5358"/>
          <a:stretch/>
        </p:blipFill>
        <p:spPr bwMode="auto">
          <a:xfrm>
            <a:off x="180231" y="3914418"/>
            <a:ext cx="1512168" cy="1131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324247" y="4130442"/>
            <a:ext cx="12241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431,564</a:t>
            </a:r>
          </a:p>
          <a:p>
            <a:pPr algn="ctr"/>
            <a:r>
              <a:rPr lang="fr-FR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users</a:t>
            </a:r>
            <a:r>
              <a:rPr lang="fr-FR" sz="18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551881" y="4247416"/>
            <a:ext cx="21261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have </a:t>
            </a:r>
            <a:r>
              <a:rPr lang="fr-FR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visited</a:t>
            </a:r>
            <a:r>
              <a:rPr lang="fr-FR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the </a:t>
            </a:r>
            <a:r>
              <a:rPr lang="fr-FR" sz="14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UNGM </a:t>
            </a:r>
            <a:r>
              <a:rPr lang="fr-FR" sz="1400" dirty="0" err="1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website</a:t>
            </a:r>
            <a:r>
              <a:rPr lang="fr-FR" sz="14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 </a:t>
            </a:r>
            <a:r>
              <a:rPr lang="fr-FR" sz="14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2019</a:t>
            </a:r>
            <a:endParaRPr lang="fr-FR" sz="900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59" b="99153" l="0" r="99408">
                        <a14:foregroundMark x1="90178" y1="79237" x2="90178" y2="79237"/>
                        <a14:foregroundMark x1="90651" y1="65678" x2="90651" y2="65678"/>
                        <a14:foregroundMark x1="81893" y1="61441" x2="81893" y2="61441"/>
                        <a14:foregroundMark x1="84970" y1="54661" x2="84970" y2="54661"/>
                        <a14:foregroundMark x1="82840" y1="46610" x2="82840" y2="46610"/>
                        <a14:foregroundMark x1="95385" y1="89831" x2="95385" y2="89831"/>
                        <a14:foregroundMark x1="56805" y1="11864" x2="56805" y2="11864"/>
                        <a14:foregroundMark x1="50888" y1="13136" x2="50888" y2="13136"/>
                        <a14:foregroundMark x1="40710" y1="21610" x2="40710" y2="21610"/>
                        <a14:foregroundMark x1="27929" y1="72881" x2="27929" y2="72881"/>
                        <a14:foregroundMark x1="35030" y1="19492" x2="35030" y2="19492"/>
                        <a14:foregroundMark x1="23669" y1="13559" x2="23669" y2="13559"/>
                        <a14:foregroundMark x1="27929" y1="14407" x2="27929" y2="14407"/>
                        <a14:backgroundMark x1="22959" y1="16525" x2="22959" y2="16525"/>
                        <a14:backgroundMark x1="45207" y1="29661" x2="45207" y2="29661"/>
                        <a14:backgroundMark x1="60118" y1="33051" x2="60118" y2="3305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6157" y="5231766"/>
            <a:ext cx="3351729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Oval 23"/>
          <p:cNvSpPr/>
          <p:nvPr/>
        </p:nvSpPr>
        <p:spPr>
          <a:xfrm>
            <a:off x="3607665" y="5467280"/>
            <a:ext cx="608711" cy="576064"/>
          </a:xfrm>
          <a:prstGeom prst="ellipse">
            <a:avLst/>
          </a:prstGeom>
          <a:noFill/>
          <a:ln w="28575">
            <a:solidFill>
              <a:srgbClr val="295E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 rot="20743935">
            <a:off x="4243854" y="5606789"/>
            <a:ext cx="1138618" cy="866523"/>
          </a:xfrm>
          <a:prstGeom prst="ellipse">
            <a:avLst/>
          </a:prstGeom>
          <a:noFill/>
          <a:ln w="28575">
            <a:solidFill>
              <a:srgbClr val="295E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5692024" y="5804698"/>
            <a:ext cx="14986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1400" u="sng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UNGM </a:t>
            </a:r>
            <a:r>
              <a:rPr lang="fr-FR" sz="1400" u="sng" dirty="0" err="1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users</a:t>
            </a:r>
            <a:r>
              <a:rPr lang="fr-FR" sz="14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are </a:t>
            </a:r>
            <a:r>
              <a:rPr lang="fr-FR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mainly</a:t>
            </a:r>
            <a:r>
              <a:rPr lang="fr-FR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located</a:t>
            </a:r>
            <a:r>
              <a:rPr lang="fr-FR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 </a:t>
            </a:r>
            <a:r>
              <a:rPr lang="fr-FR" sz="14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Asia and Europe</a:t>
            </a:r>
          </a:p>
        </p:txBody>
      </p:sp>
      <p:sp>
        <p:nvSpPr>
          <p:cNvPr id="35" name="Oval 34"/>
          <p:cNvSpPr/>
          <p:nvPr/>
        </p:nvSpPr>
        <p:spPr>
          <a:xfrm>
            <a:off x="2196455" y="5366093"/>
            <a:ext cx="1386866" cy="1737881"/>
          </a:xfrm>
          <a:prstGeom prst="ellipse">
            <a:avLst/>
          </a:prstGeom>
          <a:noFill/>
          <a:ln w="28575">
            <a:solidFill>
              <a:srgbClr val="6FAA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5" name="Rectangle 2054"/>
          <p:cNvSpPr/>
          <p:nvPr/>
        </p:nvSpPr>
        <p:spPr>
          <a:xfrm>
            <a:off x="252239" y="5804977"/>
            <a:ext cx="175545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14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 2019, the </a:t>
            </a:r>
            <a:r>
              <a:rPr lang="fr-FR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majority</a:t>
            </a:r>
            <a:r>
              <a:rPr lang="fr-FR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of </a:t>
            </a:r>
            <a:r>
              <a:rPr lang="fr-FR" sz="1400" u="sng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new </a:t>
            </a:r>
            <a:r>
              <a:rPr lang="fr-FR" sz="1400" u="sng" dirty="0" err="1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users</a:t>
            </a:r>
            <a:r>
              <a:rPr lang="fr-FR" sz="14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came </a:t>
            </a:r>
            <a:r>
              <a:rPr lang="fr-FR" sz="14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from</a:t>
            </a:r>
            <a:r>
              <a:rPr lang="fr-FR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400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Europe</a:t>
            </a:r>
            <a:r>
              <a:rPr lang="fr-FR" sz="14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and the </a:t>
            </a:r>
            <a:r>
              <a:rPr lang="fr-FR" sz="1400" dirty="0" err="1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Americas</a:t>
            </a:r>
            <a:endParaRPr lang="fr-FR" sz="14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5062721" y="4194572"/>
            <a:ext cx="223275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14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UNGM </a:t>
            </a:r>
            <a:r>
              <a:rPr lang="en-US" sz="14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attracted</a:t>
            </a:r>
            <a:r>
              <a:rPr lang="fr-FR" sz="14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800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38%</a:t>
            </a:r>
            <a:r>
              <a:rPr lang="fr-FR" sz="14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of new </a:t>
            </a:r>
            <a:r>
              <a:rPr lang="fr-FR" sz="1400" dirty="0" err="1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users</a:t>
            </a:r>
            <a:r>
              <a:rPr lang="fr-FR" sz="14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 2019</a:t>
            </a:r>
            <a:r>
              <a:rPr lang="fr-FR" sz="9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80230" y="7506940"/>
            <a:ext cx="7183608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r>
              <a:rPr lang="en-GB" sz="2000" b="1" dirty="0" smtClean="0">
                <a:solidFill>
                  <a:srgbClr val="00000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VENDOR REGISTRATION ON UNGM</a:t>
            </a:r>
            <a:endParaRPr lang="en-GB" sz="2000" b="1" dirty="0">
              <a:solidFill>
                <a:srgbClr val="000000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032033" y="8310200"/>
            <a:ext cx="4443315" cy="558181"/>
          </a:xfrm>
          <a:prstGeom prst="rect">
            <a:avLst/>
          </a:prstGeom>
          <a:noFill/>
          <a:ln>
            <a:noFill/>
          </a:ln>
        </p:spPr>
        <p:txBody>
          <a:bodyPr wrap="none" anchor="ctr" anchorCtr="0">
            <a:noAutofit/>
          </a:bodyPr>
          <a:lstStyle/>
          <a:p>
            <a:r>
              <a:rPr lang="fr-FR" sz="1800" b="1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206,676</a:t>
            </a:r>
          </a:p>
          <a:p>
            <a:r>
              <a:rPr lang="fr-FR" sz="14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SUPPLIERS ARE CURRENTLY REGISTERED ON UNGM </a:t>
            </a:r>
            <a:r>
              <a:rPr lang="fr-FR" sz="9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(1 May 2019)</a:t>
            </a:r>
            <a:endParaRPr lang="fr-FR" sz="1600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fr-FR" sz="1600" dirty="0" smtClean="0">
              <a:solidFill>
                <a:prstClr val="black"/>
              </a:solidFill>
              <a:latin typeface="Levenim MT" panose="02010502060101010101" pitchFamily="2" charset="-79"/>
              <a:cs typeface="Levenim MT" panose="02010502060101010101" pitchFamily="2" charset="-79"/>
            </a:endParaRPr>
          </a:p>
          <a:p>
            <a:endParaRPr lang="fr-FR" sz="1200" dirty="0">
              <a:solidFill>
                <a:prstClr val="black"/>
              </a:solidFill>
              <a:latin typeface="Levenim MT" panose="02010502060101010101" pitchFamily="2" charset="-79"/>
              <a:cs typeface="Levenim MT" panose="02010502060101010101" pitchFamily="2" charset="-79"/>
            </a:endParaRPr>
          </a:p>
        </p:txBody>
      </p:sp>
      <p:sp>
        <p:nvSpPr>
          <p:cNvPr id="2065" name="Rectangle 2064"/>
          <p:cNvSpPr/>
          <p:nvPr/>
        </p:nvSpPr>
        <p:spPr>
          <a:xfrm>
            <a:off x="324246" y="8928516"/>
            <a:ext cx="6768753" cy="553998"/>
          </a:xfrm>
          <a:prstGeom prst="rect">
            <a:avLst/>
          </a:prstGeom>
          <a:solidFill>
            <a:srgbClr val="6FAADC"/>
          </a:solidFill>
        </p:spPr>
        <p:txBody>
          <a:bodyPr wrap="square">
            <a:spAutoFit/>
          </a:bodyPr>
          <a:lstStyle/>
          <a:p>
            <a:pPr algn="just"/>
            <a:r>
              <a:rPr lang="en-GB" sz="1800" b="1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+503%</a:t>
            </a:r>
            <a:endParaRPr lang="en-GB" sz="1800" b="1" dirty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/>
            <a:r>
              <a:rPr lang="en-GB" sz="12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percentage increase of registered vendors since </a:t>
            </a:r>
            <a:r>
              <a:rPr lang="en-GB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launch of the new UNGM in November </a:t>
            </a:r>
            <a:r>
              <a:rPr lang="en-GB" sz="12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2013</a:t>
            </a:r>
            <a:endParaRPr lang="en-GB" sz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31" name="Picture 30"/>
          <p:cNvPicPr>
            <a:picLocks noChangeAspect="1" noChangeArrowheads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2" t="9215"/>
          <a:stretch/>
        </p:blipFill>
        <p:spPr bwMode="auto">
          <a:xfrm flipH="1">
            <a:off x="252239" y="8083004"/>
            <a:ext cx="683416" cy="68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 noChangeArrowheads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2" t="9215"/>
          <a:stretch/>
        </p:blipFill>
        <p:spPr bwMode="auto">
          <a:xfrm flipH="1">
            <a:off x="1836415" y="9757069"/>
            <a:ext cx="683416" cy="68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Rectangle 32"/>
          <p:cNvSpPr/>
          <p:nvPr/>
        </p:nvSpPr>
        <p:spPr>
          <a:xfrm>
            <a:off x="2484487" y="9589655"/>
            <a:ext cx="3491782" cy="1008113"/>
          </a:xfrm>
          <a:prstGeom prst="rect">
            <a:avLst/>
          </a:prstGeom>
          <a:noFill/>
          <a:ln>
            <a:noFill/>
          </a:ln>
        </p:spPr>
        <p:txBody>
          <a:bodyPr wrap="none" anchor="ctr" anchorCtr="0">
            <a:noAutofit/>
          </a:bodyPr>
          <a:lstStyle/>
          <a:p>
            <a:r>
              <a:rPr lang="fr-FR" sz="1800" b="1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21,396</a:t>
            </a:r>
          </a:p>
          <a:p>
            <a:r>
              <a:rPr lang="fr-FR" sz="14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SUPPLIERS HAVE REGISTERED ON UNGM IN 2019 </a:t>
            </a:r>
            <a:r>
              <a:rPr lang="fr-FR" sz="9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(1 May 2019)</a:t>
            </a:r>
          </a:p>
          <a:p>
            <a:endParaRPr lang="fr-FR" sz="1200" dirty="0">
              <a:solidFill>
                <a:prstClr val="black"/>
              </a:solidFill>
              <a:latin typeface="Levenim MT" panose="02010502060101010101" pitchFamily="2" charset="-79"/>
              <a:cs typeface="Levenim MT" panose="02010502060101010101" pitchFamily="2" charset="-79"/>
            </a:endParaRPr>
          </a:p>
        </p:txBody>
      </p:sp>
      <p:graphicFrame>
        <p:nvGraphicFramePr>
          <p:cNvPr id="39" name="Chart 3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0502465"/>
              </p:ext>
            </p:extLst>
          </p:nvPr>
        </p:nvGraphicFramePr>
        <p:xfrm>
          <a:off x="3233683" y="3781960"/>
          <a:ext cx="2625143" cy="14541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</p:spTree>
    <p:extLst>
      <p:ext uri="{BB962C8B-B14F-4D97-AF65-F5344CB8AC3E}">
        <p14:creationId xmlns:p14="http://schemas.microsoft.com/office/powerpoint/2010/main" val="3412078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149274" y="7008569"/>
            <a:ext cx="7231757" cy="359471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endParaRPr lang="en-GB" sz="1600" b="1" dirty="0">
              <a:solidFill>
                <a:srgbClr val="000000"/>
              </a:solidFill>
              <a:latin typeface="Century Gothic"/>
              <a:ea typeface="Calibri"/>
              <a:cs typeface="David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64478" y="3002476"/>
            <a:ext cx="2847635" cy="38653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endParaRPr lang="en-GB" sz="1600" b="1" dirty="0">
              <a:solidFill>
                <a:srgbClr val="000000"/>
              </a:solidFill>
              <a:latin typeface="Century Gothic"/>
              <a:ea typeface="Calibri"/>
              <a:cs typeface="David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77177" y="773732"/>
            <a:ext cx="7203854" cy="208804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endParaRPr lang="en-GB" sz="1600" b="1" dirty="0">
              <a:solidFill>
                <a:srgbClr val="000000"/>
              </a:solidFill>
              <a:latin typeface="Century Gothic"/>
              <a:ea typeface="Calibri"/>
              <a:cs typeface="David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3055" y="162124"/>
            <a:ext cx="7332656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r>
              <a:rPr lang="en-GB" sz="2000" b="1" dirty="0">
                <a:solidFill>
                  <a:srgbClr val="00000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SUPPLIERS FROM DEVELOPING COUNTRIES </a:t>
            </a:r>
            <a:r>
              <a:rPr lang="en-GB" sz="2000" b="1" dirty="0" smtClean="0">
                <a:solidFill>
                  <a:srgbClr val="00000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&amp; </a:t>
            </a:r>
            <a:r>
              <a:rPr lang="en-GB" sz="2000" b="1" dirty="0">
                <a:solidFill>
                  <a:srgbClr val="00000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ECONOMIES IN TRANSITION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164478" y="3149293"/>
            <a:ext cx="284763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number of suppliers from developing countries </a:t>
            </a:r>
            <a:r>
              <a:rPr lang="en-GB" sz="12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and economies </a:t>
            </a:r>
            <a:r>
              <a:rPr lang="en-GB" sz="12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 </a:t>
            </a:r>
            <a:r>
              <a:rPr lang="en-GB" sz="12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transition represents </a:t>
            </a:r>
            <a:r>
              <a:rPr lang="en-GB" sz="1800" b="1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70% </a:t>
            </a:r>
            <a:r>
              <a:rPr lang="en-GB" sz="12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 the total number of registered suppliers on UNGM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153455" y="810196"/>
            <a:ext cx="6227576" cy="1133545"/>
          </a:xfrm>
          <a:prstGeom prst="rect">
            <a:avLst/>
          </a:prstGeom>
          <a:noFill/>
          <a:ln>
            <a:noFill/>
          </a:ln>
        </p:spPr>
        <p:txBody>
          <a:bodyPr wrap="none" anchor="ctr" anchorCtr="0">
            <a:noAutofit/>
          </a:bodyPr>
          <a:lstStyle/>
          <a:p>
            <a:r>
              <a:rPr lang="fr-FR" sz="1800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13</a:t>
            </a:r>
            <a:r>
              <a:rPr lang="ru-RU" sz="1800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6</a:t>
            </a:r>
            <a:r>
              <a:rPr lang="fr-FR" sz="1800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</a:t>
            </a:r>
            <a:r>
              <a:rPr lang="ru-RU" sz="1800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310</a:t>
            </a:r>
            <a:endParaRPr lang="en-GB" sz="1800" b="1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fr-FR" sz="14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SUPPLIERS FROM DEVELOPING COUNTRIES AND ECONOMIES</a:t>
            </a:r>
          </a:p>
          <a:p>
            <a:r>
              <a:rPr lang="fr-FR" sz="14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 TRANSITION ARE CURRENTLY REGISTERED ON UNGM</a:t>
            </a:r>
            <a:r>
              <a:rPr lang="fr-FR" sz="11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9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(1 </a:t>
            </a:r>
            <a:r>
              <a:rPr lang="en-US" sz="9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May </a:t>
            </a:r>
            <a:r>
              <a:rPr lang="fr-FR" sz="9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2019)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24247" y="2015748"/>
            <a:ext cx="6946602" cy="738664"/>
          </a:xfrm>
          <a:prstGeom prst="rect">
            <a:avLst/>
          </a:prstGeom>
          <a:solidFill>
            <a:srgbClr val="6FAADC"/>
          </a:solidFill>
        </p:spPr>
        <p:txBody>
          <a:bodyPr wrap="square">
            <a:spAutoFit/>
          </a:bodyPr>
          <a:lstStyle/>
          <a:p>
            <a:pPr algn="just"/>
            <a:r>
              <a:rPr lang="en-GB" sz="1800" b="1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+617%</a:t>
            </a:r>
          </a:p>
          <a:p>
            <a:pPr algn="just"/>
            <a:r>
              <a:rPr lang="en-GB" sz="12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</a:t>
            </a:r>
            <a:r>
              <a:rPr lang="en-GB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percentage increase of registered vendors </a:t>
            </a:r>
            <a:r>
              <a:rPr lang="en-GB" sz="12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from developing countries and economies in transition since </a:t>
            </a:r>
            <a:r>
              <a:rPr lang="en-GB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launch of the new UNGM in November </a:t>
            </a:r>
            <a:r>
              <a:rPr lang="en-GB" sz="12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2013</a:t>
            </a:r>
            <a:endParaRPr lang="en-GB" sz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276576" y="3186460"/>
            <a:ext cx="40324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1600" b="1" dirty="0" smtClean="0">
                <a:solidFill>
                  <a:srgbClr val="00000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TOP 10 DEVELOPING COUNTRIES &amp; ECONOMIES IN TRANSITION IN TERMS OF SUPPLIER REGISTRATIONS ON UNGM</a:t>
            </a:r>
            <a:endParaRPr lang="en-GB" sz="1600" dirty="0"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07670" y="7074892"/>
            <a:ext cx="72080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1400" b="1" dirty="0">
                <a:solidFill>
                  <a:srgbClr val="00000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GEOGRAPHICAL DISTRIBUTION OF SUPPLIERS FROM DEVELOPING COUNTRIES AND COUNTRIES WITH ECONOMIES IN TRANSITION PER SUB-CONTINENT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148783" y="7646378"/>
            <a:ext cx="1940104" cy="2800767"/>
          </a:xfrm>
          <a:prstGeom prst="rect">
            <a:avLst/>
          </a:prstGeom>
          <a:ln>
            <a:solidFill>
              <a:srgbClr val="6FAADC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GB" sz="16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majority of suppliers registered on UNGM from developing countries and countries with economies in transition are </a:t>
            </a:r>
            <a:r>
              <a:rPr lang="en-GB" sz="1600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based in </a:t>
            </a:r>
            <a:r>
              <a:rPr lang="en-GB" sz="1600" b="1" dirty="0" smtClean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Africa (Eastern, Western Africa) and Asia (Western Asia, Southern Asia and Eastern Asia)</a:t>
            </a:r>
            <a:endParaRPr lang="en-GB" sz="1600" b="1" dirty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8" name="Picture 17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2" t="9215"/>
          <a:stretch/>
        </p:blipFill>
        <p:spPr bwMode="auto">
          <a:xfrm flipH="1">
            <a:off x="218579" y="980398"/>
            <a:ext cx="893474" cy="89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4" name="Chart 2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90487605"/>
              </p:ext>
            </p:extLst>
          </p:nvPr>
        </p:nvGraphicFramePr>
        <p:xfrm>
          <a:off x="-697705" y="415598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2" name="Chart 3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59391822"/>
              </p:ext>
            </p:extLst>
          </p:nvPr>
        </p:nvGraphicFramePr>
        <p:xfrm>
          <a:off x="7741071" y="3024131"/>
          <a:ext cx="7090444" cy="31377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576" y="4011560"/>
            <a:ext cx="4092674" cy="2919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79" y="7598112"/>
            <a:ext cx="4800600" cy="284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710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6871" y="266383"/>
            <a:ext cx="7347183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pPr algn="ctr"/>
            <a:r>
              <a:rPr lang="en-GB" sz="2000" b="1" dirty="0">
                <a:solidFill>
                  <a:srgbClr val="00000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STATUS OF </a:t>
            </a:r>
            <a:r>
              <a:rPr lang="en-GB" sz="2000" b="1" dirty="0" smtClean="0">
                <a:solidFill>
                  <a:srgbClr val="00000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ITALIAN COMPANIES REGISTERED </a:t>
            </a:r>
            <a:r>
              <a:rPr lang="en-GB" sz="2000" b="1" dirty="0">
                <a:solidFill>
                  <a:srgbClr val="00000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ON UNGM</a:t>
            </a:r>
          </a:p>
        </p:txBody>
      </p:sp>
      <p:sp>
        <p:nvSpPr>
          <p:cNvPr id="5" name="Rectangle 4"/>
          <p:cNvSpPr/>
          <p:nvPr/>
        </p:nvSpPr>
        <p:spPr>
          <a:xfrm>
            <a:off x="2732224" y="2322364"/>
            <a:ext cx="4576169" cy="2378891"/>
          </a:xfrm>
          <a:prstGeom prst="rect">
            <a:avLst/>
          </a:prstGeom>
          <a:solidFill>
            <a:srgbClr val="6FAADC"/>
          </a:solidFill>
          <a:ln>
            <a:noFill/>
          </a:ln>
        </p:spPr>
        <p:txBody>
          <a:bodyPr wrap="none" anchor="ctr" anchorCtr="0">
            <a:noAutofit/>
          </a:bodyPr>
          <a:lstStyle/>
          <a:p>
            <a:pPr algn="ctr"/>
            <a:endParaRPr lang="fr-FR" sz="1200" b="1" dirty="0" smtClean="0">
              <a:solidFill>
                <a:prstClr val="black"/>
              </a:solidFill>
              <a:latin typeface="Albertus Medium" pitchFamily="34" charset="0"/>
              <a:cs typeface="Levenim MT" panose="02010502060101010101" pitchFamily="2" charset="-79"/>
            </a:endParaRPr>
          </a:p>
          <a:p>
            <a:pPr algn="ctr"/>
            <a:r>
              <a:rPr lang="fr-FR" sz="24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5416</a:t>
            </a:r>
          </a:p>
          <a:p>
            <a:pPr algn="ctr"/>
            <a:endParaRPr lang="en-GB" sz="1200" b="1" dirty="0" smtClean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fr-FR" sz="16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ITALIAN COMPANIES ARE CURRENTLY </a:t>
            </a:r>
          </a:p>
          <a:p>
            <a:pPr algn="ctr"/>
            <a:r>
              <a:rPr lang="fr-FR" sz="16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REGISTERED AT </a:t>
            </a:r>
            <a:r>
              <a:rPr lang="fr-FR" sz="16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BASIC LEVEL </a:t>
            </a:r>
            <a:r>
              <a:rPr lang="fr-FR" sz="16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</a:p>
          <a:p>
            <a:pPr algn="ctr"/>
            <a:r>
              <a:rPr lang="fr-FR" sz="16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AT LEAST ONE AGENCY</a:t>
            </a:r>
          </a:p>
          <a:p>
            <a:pPr algn="ctr"/>
            <a:r>
              <a:rPr lang="fr-FR" sz="12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= </a:t>
            </a:r>
          </a:p>
          <a:p>
            <a:pPr algn="ctr"/>
            <a:r>
              <a:rPr lang="fr-FR" sz="24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0.2%</a:t>
            </a:r>
          </a:p>
          <a:p>
            <a:pPr algn="ctr"/>
            <a:r>
              <a:rPr lang="fr-FR" sz="14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 total </a:t>
            </a:r>
            <a:r>
              <a:rPr lang="fr-FR" sz="1400" dirty="0" err="1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number</a:t>
            </a:r>
            <a:r>
              <a:rPr lang="fr-FR" sz="14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of </a:t>
            </a:r>
            <a:r>
              <a:rPr lang="fr-FR" sz="1400" dirty="0" err="1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companies</a:t>
            </a:r>
            <a:r>
              <a:rPr lang="fr-FR" sz="14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400" dirty="0" err="1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registered</a:t>
            </a:r>
            <a:r>
              <a:rPr lang="fr-FR" sz="14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on UNGM</a:t>
            </a:r>
            <a:endParaRPr lang="fr-FR" sz="14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fr-FR" sz="1200" dirty="0">
              <a:solidFill>
                <a:prstClr val="black"/>
              </a:solidFill>
              <a:latin typeface="Levenim MT" panose="02010502060101010101" pitchFamily="2" charset="-79"/>
              <a:cs typeface="Levenim MT" panose="02010502060101010101" pitchFamily="2" charset="-79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11945" y="1098228"/>
            <a:ext cx="7096448" cy="940314"/>
          </a:xfrm>
          <a:prstGeom prst="rect">
            <a:avLst/>
          </a:prstGeom>
          <a:solidFill>
            <a:srgbClr val="295E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fr-FR" sz="2400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6297</a:t>
            </a:r>
          </a:p>
          <a:p>
            <a:pPr lvl="0" algn="ctr"/>
            <a:endParaRPr lang="fr-FR" sz="1200" b="1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lvl="0" algn="ctr"/>
            <a:r>
              <a:rPr lang="fr-FR" sz="16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ITALIAN COMPANIES HAVE CREATED AN ACCOUNT ON UNGM</a:t>
            </a:r>
          </a:p>
        </p:txBody>
      </p:sp>
      <p:sp>
        <p:nvSpPr>
          <p:cNvPr id="8" name="Rectangle 7"/>
          <p:cNvSpPr/>
          <p:nvPr/>
        </p:nvSpPr>
        <p:spPr>
          <a:xfrm>
            <a:off x="252240" y="2972864"/>
            <a:ext cx="2304256" cy="4067267"/>
          </a:xfrm>
          <a:prstGeom prst="rect">
            <a:avLst/>
          </a:prstGeom>
          <a:ln>
            <a:solidFill>
              <a:srgbClr val="6FAADC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  <a:spcAft>
                <a:spcPts val="1000"/>
              </a:spcAft>
            </a:pPr>
            <a:endParaRPr lang="en-GB" sz="1100" dirty="0" smtClean="0">
              <a:latin typeface="Levenim MT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24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881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6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ITALIAN COMPANIES </a:t>
            </a:r>
            <a:r>
              <a:rPr lang="en-GB" sz="16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ARE </a:t>
            </a:r>
            <a:r>
              <a:rPr lang="en-GB" sz="16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 VISIBLE</a:t>
            </a:r>
            <a:r>
              <a:rPr lang="en-GB" sz="16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UN ORGANIZATION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6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because: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</a:t>
            </a:r>
            <a:r>
              <a:rPr lang="en-GB" sz="16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he registration was not completed or submitted</a:t>
            </a:r>
            <a:endParaRPr lang="en-GB"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71450" indent="-171450" algn="ctr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sz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71450" indent="-171450" algn="ctr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sz="1400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5904" y="8299028"/>
            <a:ext cx="7153780" cy="102532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pPr algn="ctr"/>
            <a:r>
              <a:rPr lang="fr-FR" sz="24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120</a:t>
            </a:r>
          </a:p>
          <a:p>
            <a:pPr algn="ctr"/>
            <a:endParaRPr lang="fr-FR" sz="1200" b="1" dirty="0" smtClean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fr-FR" sz="16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ITALIAN COMPANIES HAVE ACTIVE </a:t>
            </a:r>
            <a:r>
              <a:rPr lang="fr-FR" sz="16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TENDER </a:t>
            </a:r>
            <a:r>
              <a:rPr lang="fr-FR" sz="16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ALERT SERVICE</a:t>
            </a:r>
            <a:endParaRPr lang="en-GB" sz="1600" b="1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239330" y="4986660"/>
            <a:ext cx="2069063" cy="2851166"/>
          </a:xfrm>
          <a:prstGeom prst="rect">
            <a:avLst/>
          </a:prstGeom>
          <a:solidFill>
            <a:schemeClr val="bg1"/>
          </a:solidFill>
          <a:ln>
            <a:solidFill>
              <a:srgbClr val="6FAA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pPr algn="ctr"/>
            <a:r>
              <a:rPr lang="fr-FR" sz="24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496</a:t>
            </a:r>
          </a:p>
          <a:p>
            <a:pPr algn="ctr"/>
            <a:endParaRPr lang="fr-FR" sz="1200" b="1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fr-FR" sz="16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ITALIAN COMPANIES NEED </a:t>
            </a:r>
            <a:r>
              <a:rPr lang="fr-FR" sz="16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 </a:t>
            </a:r>
            <a:r>
              <a:rPr lang="fr-FR" sz="16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UPDATE INFORMATION </a:t>
            </a:r>
            <a:r>
              <a:rPr lang="fr-FR" sz="16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 THE LEVEL 1 AND/OR LEVEL 2 REGISTRATIONS</a:t>
            </a:r>
            <a:endParaRPr lang="en-GB" sz="16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769278" y="4986660"/>
            <a:ext cx="2333700" cy="2835136"/>
          </a:xfrm>
          <a:prstGeom prst="rect">
            <a:avLst/>
          </a:prstGeom>
          <a:solidFill>
            <a:srgbClr val="6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pPr algn="ctr"/>
            <a:r>
              <a:rPr lang="fr-FR" sz="24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830</a:t>
            </a:r>
          </a:p>
          <a:p>
            <a:pPr algn="ctr"/>
            <a:endParaRPr lang="fr-FR" sz="1200" b="1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fr-FR" sz="16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ITALIAN COMPANIES ARE </a:t>
            </a:r>
            <a:r>
              <a:rPr lang="fr-FR" sz="16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REGISTERED AT THE </a:t>
            </a:r>
            <a:r>
              <a:rPr lang="fr-FR" sz="16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LEVEL 1 AND/OR </a:t>
            </a:r>
            <a:r>
              <a:rPr lang="fr-FR" sz="16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</a:t>
            </a:r>
            <a:endParaRPr lang="en-GB" sz="1600" b="1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5379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30" y="18864"/>
            <a:ext cx="7559631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pPr algn="ctr"/>
            <a:r>
              <a:rPr lang="en-GB" sz="2000" b="1" dirty="0" smtClean="0">
                <a:solidFill>
                  <a:srgbClr val="00000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ITALY: 2017 UN PROCUREMENT VOLUME</a:t>
            </a:r>
            <a:endParaRPr lang="en-GB" sz="2000" b="1" dirty="0">
              <a:solidFill>
                <a:srgbClr val="000000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12279" y="10341674"/>
            <a:ext cx="640871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Annual Statistical Report on UN Procurement 2017/ </a:t>
            </a:r>
            <a:r>
              <a:rPr lang="fr-FR" sz="11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https</a:t>
            </a:r>
            <a:r>
              <a:rPr lang="fr-FR" sz="11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://www.ungm.org/Public/ASR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2164"/>
            <a:ext cx="7561261" cy="9649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73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6871" y="266383"/>
            <a:ext cx="7347183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pPr algn="ctr"/>
            <a:r>
              <a:rPr lang="en-GB" sz="2000" b="1" dirty="0">
                <a:solidFill>
                  <a:srgbClr val="00000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STATUS OF </a:t>
            </a:r>
            <a:r>
              <a:rPr lang="en-GB" sz="2000" b="1" dirty="0" smtClean="0">
                <a:solidFill>
                  <a:srgbClr val="00000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ISRAELI COMPANIES </a:t>
            </a:r>
            <a:r>
              <a:rPr lang="en-GB" sz="2000" b="1" dirty="0">
                <a:solidFill>
                  <a:srgbClr val="00000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REGISTERED ON UNGM</a:t>
            </a:r>
          </a:p>
        </p:txBody>
      </p:sp>
      <p:sp>
        <p:nvSpPr>
          <p:cNvPr id="5" name="Rectangle 4"/>
          <p:cNvSpPr/>
          <p:nvPr/>
        </p:nvSpPr>
        <p:spPr>
          <a:xfrm>
            <a:off x="2732224" y="2322364"/>
            <a:ext cx="4576169" cy="2378891"/>
          </a:xfrm>
          <a:prstGeom prst="rect">
            <a:avLst/>
          </a:prstGeom>
          <a:solidFill>
            <a:srgbClr val="6FAADC"/>
          </a:solidFill>
          <a:ln>
            <a:noFill/>
          </a:ln>
        </p:spPr>
        <p:txBody>
          <a:bodyPr wrap="none" anchor="ctr" anchorCtr="0">
            <a:noAutofit/>
          </a:bodyPr>
          <a:lstStyle/>
          <a:p>
            <a:pPr algn="ctr"/>
            <a:endParaRPr lang="fr-FR" sz="1200" b="1" dirty="0" smtClean="0">
              <a:solidFill>
                <a:prstClr val="black"/>
              </a:solidFill>
              <a:latin typeface="Albertus Medium" pitchFamily="34" charset="0"/>
              <a:cs typeface="Levenim MT" panose="02010502060101010101" pitchFamily="2" charset="-79"/>
            </a:endParaRPr>
          </a:p>
          <a:p>
            <a:pPr algn="ctr"/>
            <a:r>
              <a:rPr lang="fr-FR" sz="24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1487</a:t>
            </a:r>
          </a:p>
          <a:p>
            <a:pPr algn="ctr"/>
            <a:endParaRPr lang="en-GB" sz="1200" b="1" dirty="0" smtClean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fr-FR" sz="16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ISRAELI COMPANIES ARE CURRENTLY </a:t>
            </a:r>
          </a:p>
          <a:p>
            <a:pPr algn="ctr"/>
            <a:r>
              <a:rPr lang="fr-FR" sz="16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REGISTERED AT </a:t>
            </a:r>
            <a:r>
              <a:rPr lang="fr-FR" sz="16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BASIC LEVEL </a:t>
            </a:r>
            <a:r>
              <a:rPr lang="fr-FR" sz="16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</a:p>
          <a:p>
            <a:pPr algn="ctr"/>
            <a:r>
              <a:rPr lang="fr-FR" sz="16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AT LEAST ONE AGENCY</a:t>
            </a:r>
          </a:p>
          <a:p>
            <a:pPr algn="ctr"/>
            <a:r>
              <a:rPr lang="fr-FR" sz="12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= </a:t>
            </a:r>
          </a:p>
          <a:p>
            <a:pPr algn="ctr"/>
            <a:r>
              <a:rPr lang="fr-FR" sz="24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0.07%</a:t>
            </a:r>
          </a:p>
          <a:p>
            <a:pPr algn="ctr"/>
            <a:r>
              <a:rPr lang="fr-FR" sz="14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 total </a:t>
            </a:r>
            <a:r>
              <a:rPr lang="fr-FR" sz="1400" dirty="0" err="1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number</a:t>
            </a:r>
            <a:r>
              <a:rPr lang="fr-FR" sz="14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of </a:t>
            </a:r>
            <a:r>
              <a:rPr lang="fr-FR" sz="1400" dirty="0" err="1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companies</a:t>
            </a:r>
            <a:r>
              <a:rPr lang="fr-FR" sz="14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400" dirty="0" err="1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registered</a:t>
            </a:r>
            <a:r>
              <a:rPr lang="fr-FR" sz="14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on UNGM</a:t>
            </a:r>
            <a:endParaRPr lang="fr-FR" sz="14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fr-FR" sz="1200" dirty="0">
              <a:solidFill>
                <a:prstClr val="black"/>
              </a:solidFill>
              <a:latin typeface="Levenim MT" panose="02010502060101010101" pitchFamily="2" charset="-79"/>
              <a:cs typeface="Levenim MT" panose="02010502060101010101" pitchFamily="2" charset="-79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11945" y="1098228"/>
            <a:ext cx="7096448" cy="940314"/>
          </a:xfrm>
          <a:prstGeom prst="rect">
            <a:avLst/>
          </a:prstGeom>
          <a:solidFill>
            <a:srgbClr val="295E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>
                <a:solidFill>
                  <a:prstClr val="white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1792</a:t>
            </a:r>
          </a:p>
          <a:p>
            <a:pPr algn="ctr"/>
            <a:endParaRPr lang="fr-FR" sz="1200" b="1" dirty="0" smtClean="0">
              <a:solidFill>
                <a:prstClr val="white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fr-FR" sz="1600" dirty="0" smtClean="0">
                <a:solidFill>
                  <a:prstClr val="white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ISRAELI COMPANIES HAVE CREATED AN ACCOUNT ON UNGM</a:t>
            </a:r>
          </a:p>
        </p:txBody>
      </p:sp>
      <p:sp>
        <p:nvSpPr>
          <p:cNvPr id="8" name="Rectangle 7"/>
          <p:cNvSpPr/>
          <p:nvPr/>
        </p:nvSpPr>
        <p:spPr>
          <a:xfrm>
            <a:off x="252240" y="2972864"/>
            <a:ext cx="2304256" cy="4067267"/>
          </a:xfrm>
          <a:prstGeom prst="rect">
            <a:avLst/>
          </a:prstGeom>
          <a:ln>
            <a:solidFill>
              <a:srgbClr val="6FAADC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  <a:spcAft>
                <a:spcPts val="1000"/>
              </a:spcAft>
            </a:pPr>
            <a:endParaRPr lang="en-GB" sz="1100" dirty="0" smtClean="0">
              <a:solidFill>
                <a:prstClr val="black"/>
              </a:solidFill>
              <a:latin typeface="Levenim MT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24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305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6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ISRAELI COMPANIES </a:t>
            </a:r>
            <a:r>
              <a:rPr lang="en-GB" sz="16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ARE NOT VISIBLE</a:t>
            </a:r>
            <a:r>
              <a:rPr lang="en-GB" sz="16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UN ORGANIZATION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6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because: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6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</a:t>
            </a:r>
            <a:r>
              <a:rPr lang="en-GB" sz="16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he registration was not completed or submitted</a:t>
            </a:r>
            <a:endParaRPr lang="en-GB" sz="16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71450" indent="-171450" algn="ctr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71450" indent="-171450" algn="ctr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sz="1400" dirty="0" smtClean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5904" y="8299028"/>
            <a:ext cx="7153780" cy="102532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pPr algn="ctr"/>
            <a:r>
              <a:rPr lang="fr-FR" sz="24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34</a:t>
            </a:r>
          </a:p>
          <a:p>
            <a:pPr algn="ctr"/>
            <a:endParaRPr lang="fr-FR" sz="1200" b="1" dirty="0" smtClean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fr-FR" sz="16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ISRAELI COMPANIES HAVE ACTIVE </a:t>
            </a:r>
            <a:r>
              <a:rPr lang="fr-FR" sz="16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TENDER </a:t>
            </a:r>
            <a:r>
              <a:rPr lang="fr-FR" sz="16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ALERT SERVICE</a:t>
            </a:r>
            <a:endParaRPr lang="en-GB" sz="1600" b="1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239330" y="4986660"/>
            <a:ext cx="2069063" cy="2851166"/>
          </a:xfrm>
          <a:prstGeom prst="rect">
            <a:avLst/>
          </a:prstGeom>
          <a:solidFill>
            <a:schemeClr val="bg1"/>
          </a:solidFill>
          <a:ln>
            <a:solidFill>
              <a:srgbClr val="6FAA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pPr algn="ctr"/>
            <a:r>
              <a:rPr lang="fr-FR" sz="24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78</a:t>
            </a:r>
          </a:p>
          <a:p>
            <a:pPr algn="ctr"/>
            <a:endParaRPr lang="fr-FR" sz="1200" b="1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fr-FR" sz="16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ISRAELI COMPANIES NEED </a:t>
            </a:r>
            <a:r>
              <a:rPr lang="fr-FR" sz="16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 </a:t>
            </a:r>
            <a:r>
              <a:rPr lang="fr-FR" sz="16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UPDATE INFORMATION </a:t>
            </a:r>
            <a:r>
              <a:rPr lang="fr-FR" sz="16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 THE LEVEL 1 AND/OR LEVEL 2 REGISTRATIONS</a:t>
            </a:r>
            <a:endParaRPr lang="en-GB" sz="16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769278" y="4986660"/>
            <a:ext cx="2333700" cy="2835136"/>
          </a:xfrm>
          <a:prstGeom prst="rect">
            <a:avLst/>
          </a:prstGeom>
          <a:solidFill>
            <a:srgbClr val="6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pPr algn="ctr"/>
            <a:r>
              <a:rPr lang="fr-FR" sz="24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208</a:t>
            </a:r>
          </a:p>
          <a:p>
            <a:pPr algn="ctr"/>
            <a:endParaRPr lang="fr-FR" sz="1200" b="1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fr-FR" sz="16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ISRAELI COMPANIES ARE </a:t>
            </a:r>
            <a:r>
              <a:rPr lang="fr-FR" sz="16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REGISTERED AT THE </a:t>
            </a:r>
            <a:r>
              <a:rPr lang="fr-FR" sz="16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LEVEL 1 AND/OR </a:t>
            </a:r>
            <a:r>
              <a:rPr lang="fr-FR" sz="16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</a:t>
            </a:r>
            <a:endParaRPr lang="en-GB" sz="1600" b="1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3650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30" y="18864"/>
            <a:ext cx="7559631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pPr algn="ctr"/>
            <a:r>
              <a:rPr lang="en-GB" sz="2000" b="1" dirty="0" smtClean="0">
                <a:solidFill>
                  <a:srgbClr val="00000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ISRAEL: 2017 UN PROCUREMENT VOLUME</a:t>
            </a:r>
            <a:endParaRPr lang="en-GB" sz="2000" b="1" dirty="0">
              <a:solidFill>
                <a:srgbClr val="000000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12279" y="10341674"/>
            <a:ext cx="640871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Annual Statistical Report on UN Procurement 2017/ https</a:t>
            </a:r>
            <a:r>
              <a:rPr lang="fr-FR" sz="11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://www.ungm.org/Public/ASR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" y="485058"/>
            <a:ext cx="7559630" cy="9686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066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6871" y="266383"/>
            <a:ext cx="7347183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pPr algn="ctr"/>
            <a:r>
              <a:rPr lang="en-GB" sz="2000" b="1" dirty="0">
                <a:solidFill>
                  <a:srgbClr val="00000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STATUS OF </a:t>
            </a:r>
            <a:r>
              <a:rPr lang="en-GB" sz="2000" b="1" dirty="0" smtClean="0">
                <a:solidFill>
                  <a:srgbClr val="00000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COMPANIES FROM MALTA REGISTERED </a:t>
            </a:r>
            <a:r>
              <a:rPr lang="en-GB" sz="2000" b="1" dirty="0">
                <a:solidFill>
                  <a:srgbClr val="00000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ON UNGM</a:t>
            </a:r>
          </a:p>
        </p:txBody>
      </p:sp>
      <p:sp>
        <p:nvSpPr>
          <p:cNvPr id="5" name="Rectangle 4"/>
          <p:cNvSpPr/>
          <p:nvPr/>
        </p:nvSpPr>
        <p:spPr>
          <a:xfrm>
            <a:off x="2732224" y="2322364"/>
            <a:ext cx="4576169" cy="2378891"/>
          </a:xfrm>
          <a:prstGeom prst="rect">
            <a:avLst/>
          </a:prstGeom>
          <a:solidFill>
            <a:srgbClr val="6FAADC"/>
          </a:solidFill>
          <a:ln>
            <a:noFill/>
          </a:ln>
        </p:spPr>
        <p:txBody>
          <a:bodyPr wrap="none" anchor="ctr" anchorCtr="0">
            <a:noAutofit/>
          </a:bodyPr>
          <a:lstStyle/>
          <a:p>
            <a:pPr algn="ctr"/>
            <a:endParaRPr lang="fr-FR" sz="1200" b="1" dirty="0" smtClean="0">
              <a:solidFill>
                <a:prstClr val="black"/>
              </a:solidFill>
              <a:latin typeface="Albertus Medium" pitchFamily="34" charset="0"/>
              <a:cs typeface="Levenim MT" panose="02010502060101010101" pitchFamily="2" charset="-79"/>
            </a:endParaRPr>
          </a:p>
          <a:p>
            <a:pPr algn="ctr"/>
            <a:r>
              <a:rPr lang="fr-FR" sz="24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138</a:t>
            </a:r>
          </a:p>
          <a:p>
            <a:pPr algn="ctr"/>
            <a:endParaRPr lang="en-GB" sz="1200" b="1" dirty="0" smtClean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fr-FR" sz="16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COMPANIES FROM MALTA ARE CURRENTLY </a:t>
            </a:r>
          </a:p>
          <a:p>
            <a:pPr algn="ctr"/>
            <a:r>
              <a:rPr lang="fr-FR" sz="16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REGISTERED AT </a:t>
            </a:r>
            <a:r>
              <a:rPr lang="fr-FR" sz="16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BASIC LEVEL </a:t>
            </a:r>
            <a:r>
              <a:rPr lang="fr-FR" sz="16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</a:p>
          <a:p>
            <a:pPr algn="ctr"/>
            <a:r>
              <a:rPr lang="fr-FR" sz="16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AT LEAST ONE AGENCY</a:t>
            </a:r>
          </a:p>
          <a:p>
            <a:pPr algn="ctr"/>
            <a:r>
              <a:rPr lang="fr-FR" sz="12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= </a:t>
            </a:r>
          </a:p>
          <a:p>
            <a:pPr algn="ctr"/>
            <a:r>
              <a:rPr lang="fr-FR" sz="24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0.007%</a:t>
            </a:r>
          </a:p>
          <a:p>
            <a:pPr algn="ctr"/>
            <a:r>
              <a:rPr lang="fr-FR" sz="14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 total </a:t>
            </a:r>
            <a:r>
              <a:rPr lang="fr-FR" sz="1400" dirty="0" err="1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number</a:t>
            </a:r>
            <a:r>
              <a:rPr lang="fr-FR" sz="14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of </a:t>
            </a:r>
            <a:r>
              <a:rPr lang="fr-FR" sz="1400" dirty="0" err="1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companies</a:t>
            </a:r>
            <a:r>
              <a:rPr lang="fr-FR" sz="14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400" dirty="0" err="1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registered</a:t>
            </a:r>
            <a:r>
              <a:rPr lang="fr-FR" sz="14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on UNGM</a:t>
            </a:r>
            <a:endParaRPr lang="fr-FR" sz="14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fr-FR" sz="1200" dirty="0">
              <a:solidFill>
                <a:prstClr val="black"/>
              </a:solidFill>
              <a:latin typeface="Levenim MT" panose="02010502060101010101" pitchFamily="2" charset="-79"/>
              <a:cs typeface="Levenim MT" panose="02010502060101010101" pitchFamily="2" charset="-79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11945" y="1098228"/>
            <a:ext cx="7096448" cy="940314"/>
          </a:xfrm>
          <a:prstGeom prst="rect">
            <a:avLst/>
          </a:prstGeom>
          <a:solidFill>
            <a:srgbClr val="295E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>
                <a:solidFill>
                  <a:prstClr val="white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166</a:t>
            </a:r>
          </a:p>
          <a:p>
            <a:pPr algn="ctr"/>
            <a:endParaRPr lang="fr-FR" sz="1200" b="1" dirty="0" smtClean="0">
              <a:solidFill>
                <a:prstClr val="white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fr-FR" sz="1600" dirty="0" smtClean="0">
                <a:solidFill>
                  <a:prstClr val="white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COMPANIES FROM MALTA HAVE CREATED AN ACCOUNT ON UNGM</a:t>
            </a:r>
          </a:p>
        </p:txBody>
      </p:sp>
      <p:sp>
        <p:nvSpPr>
          <p:cNvPr id="8" name="Rectangle 7"/>
          <p:cNvSpPr/>
          <p:nvPr/>
        </p:nvSpPr>
        <p:spPr>
          <a:xfrm>
            <a:off x="252240" y="2972864"/>
            <a:ext cx="2304256" cy="4067267"/>
          </a:xfrm>
          <a:prstGeom prst="rect">
            <a:avLst/>
          </a:prstGeom>
          <a:ln>
            <a:solidFill>
              <a:srgbClr val="6FAADC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  <a:spcAft>
                <a:spcPts val="1000"/>
              </a:spcAft>
            </a:pPr>
            <a:endParaRPr lang="en-GB" sz="1100" dirty="0" smtClean="0">
              <a:solidFill>
                <a:prstClr val="black"/>
              </a:solidFill>
              <a:latin typeface="Levenim MT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24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28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6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COMPANIES FROM MALTA </a:t>
            </a:r>
            <a:r>
              <a:rPr lang="en-GB" sz="16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ARE NOT VISIBLE</a:t>
            </a:r>
            <a:r>
              <a:rPr lang="en-GB" sz="16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UN ORGANIZATION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6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because: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6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</a:t>
            </a:r>
            <a:r>
              <a:rPr lang="en-GB" sz="16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he registration was not completed or submitted</a:t>
            </a:r>
            <a:endParaRPr lang="en-GB" sz="16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71450" indent="-171450" algn="ctr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71450" indent="-171450" algn="ctr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sz="1400" dirty="0" smtClean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5904" y="8299028"/>
            <a:ext cx="7153780" cy="102532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pPr algn="ctr"/>
            <a:r>
              <a:rPr lang="fr-FR" sz="24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13</a:t>
            </a:r>
          </a:p>
          <a:p>
            <a:pPr algn="ctr"/>
            <a:endParaRPr lang="fr-FR" sz="1200" b="1" dirty="0" smtClean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fr-FR" sz="16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COMPANIES FROM MALTA HAVE ACTIVE </a:t>
            </a:r>
            <a:r>
              <a:rPr lang="fr-FR" sz="16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TENDER </a:t>
            </a:r>
            <a:r>
              <a:rPr lang="fr-FR" sz="16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ALERT SERVICE</a:t>
            </a:r>
            <a:endParaRPr lang="en-GB" sz="1600" b="1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239330" y="4986660"/>
            <a:ext cx="2069063" cy="2851166"/>
          </a:xfrm>
          <a:prstGeom prst="rect">
            <a:avLst/>
          </a:prstGeom>
          <a:solidFill>
            <a:schemeClr val="bg1"/>
          </a:solidFill>
          <a:ln>
            <a:solidFill>
              <a:srgbClr val="6FAA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pPr algn="ctr"/>
            <a:r>
              <a:rPr lang="fr-FR" sz="24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10</a:t>
            </a:r>
          </a:p>
          <a:p>
            <a:pPr algn="ctr"/>
            <a:endParaRPr lang="fr-FR" sz="1200" b="1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fr-FR" sz="16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COMPANIES FROM MALTA NEED </a:t>
            </a:r>
            <a:r>
              <a:rPr lang="fr-FR" sz="16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 </a:t>
            </a:r>
            <a:r>
              <a:rPr lang="fr-FR" sz="16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UPDATE INFORMATION </a:t>
            </a:r>
            <a:r>
              <a:rPr lang="fr-FR" sz="16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 THE LEVEL 1 AND/OR LEVEL 2 REGISTRATIONS</a:t>
            </a:r>
            <a:endParaRPr lang="en-GB" sz="16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769278" y="4986660"/>
            <a:ext cx="2333700" cy="2835136"/>
          </a:xfrm>
          <a:prstGeom prst="rect">
            <a:avLst/>
          </a:prstGeom>
          <a:solidFill>
            <a:srgbClr val="6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pPr algn="ctr"/>
            <a:r>
              <a:rPr lang="fr-FR" sz="24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26</a:t>
            </a:r>
          </a:p>
          <a:p>
            <a:pPr algn="ctr"/>
            <a:endParaRPr lang="fr-FR" sz="1200" b="1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fr-FR" sz="16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COMPANIES FROM MALTA ARE </a:t>
            </a:r>
            <a:r>
              <a:rPr lang="fr-FR" sz="16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REGISTERED AT THE </a:t>
            </a:r>
            <a:r>
              <a:rPr lang="fr-FR" sz="16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LEVEL 1 AND/OR </a:t>
            </a:r>
            <a:r>
              <a:rPr lang="fr-FR" sz="16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</a:t>
            </a:r>
            <a:endParaRPr lang="en-GB" sz="1600" b="1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655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30" y="18864"/>
            <a:ext cx="7559631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spcCol="0" rtlCol="0" anchor="ctr"/>
          <a:lstStyle/>
          <a:p>
            <a:pPr algn="ctr"/>
            <a:r>
              <a:rPr lang="en-GB" sz="2000" b="1" dirty="0" smtClean="0">
                <a:solidFill>
                  <a:srgbClr val="00000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MALTA: 2017 UN PROCUREMENT VOLUME</a:t>
            </a:r>
            <a:endParaRPr lang="en-GB" sz="2000" b="1" dirty="0">
              <a:solidFill>
                <a:srgbClr val="000000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12279" y="10341674"/>
            <a:ext cx="640871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Source: Annual Statistical Report on UN Procurement 2017/ https</a:t>
            </a:r>
            <a:r>
              <a:rPr lang="fr-FR" sz="11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://www.ungm.org/Public/ASR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" y="450156"/>
            <a:ext cx="7559631" cy="9891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698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1318</TotalTime>
  <Words>999</Words>
  <Application>Microsoft Office PowerPoint</Application>
  <PresentationFormat>Custom</PresentationFormat>
  <Paragraphs>152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9" baseType="lpstr">
      <vt:lpstr>Albertus Medium</vt:lpstr>
      <vt:lpstr>Arial</vt:lpstr>
      <vt:lpstr>Calibri</vt:lpstr>
      <vt:lpstr>Century Gothic</vt:lpstr>
      <vt:lpstr>David</vt:lpstr>
      <vt:lpstr>Levenim MT</vt:lpstr>
      <vt:lpstr>Open Sans</vt:lpstr>
      <vt:lpstr>Open Sans Semibold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UNOPS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Diane VALENTIN</dc:creator>
  <cp:lastModifiedBy>Fraternale, Giorgio</cp:lastModifiedBy>
  <cp:revision>164</cp:revision>
  <cp:lastPrinted>2019-05-13T09:54:16Z</cp:lastPrinted>
  <dcterms:created xsi:type="dcterms:W3CDTF">2016-07-14T12:49:13Z</dcterms:created>
  <dcterms:modified xsi:type="dcterms:W3CDTF">2019-05-13T09:59:33Z</dcterms:modified>
</cp:coreProperties>
</file>