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4"/>
  </p:notesMasterIdLst>
  <p:handoutMasterIdLst>
    <p:handoutMasterId r:id="rId25"/>
  </p:handoutMasterIdLst>
  <p:sldIdLst>
    <p:sldId id="412" r:id="rId2"/>
    <p:sldId id="410" r:id="rId3"/>
    <p:sldId id="429" r:id="rId4"/>
    <p:sldId id="430" r:id="rId5"/>
    <p:sldId id="431" r:id="rId6"/>
    <p:sldId id="415" r:id="rId7"/>
    <p:sldId id="407" r:id="rId8"/>
    <p:sldId id="413" r:id="rId9"/>
    <p:sldId id="428" r:id="rId10"/>
    <p:sldId id="380" r:id="rId11"/>
    <p:sldId id="416" r:id="rId12"/>
    <p:sldId id="418" r:id="rId13"/>
    <p:sldId id="419" r:id="rId14"/>
    <p:sldId id="427" r:id="rId15"/>
    <p:sldId id="426" r:id="rId16"/>
    <p:sldId id="425" r:id="rId17"/>
    <p:sldId id="423" r:id="rId18"/>
    <p:sldId id="381" r:id="rId19"/>
    <p:sldId id="421" r:id="rId20"/>
    <p:sldId id="422" r:id="rId21"/>
    <p:sldId id="405" r:id="rId22"/>
    <p:sldId id="424" r:id="rId23"/>
  </p:sldIdLst>
  <p:sldSz cx="9144000" cy="6858000" type="screen4x3"/>
  <p:notesSz cx="9944100" cy="6805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5E8F"/>
    <a:srgbClr val="E7EDF5"/>
    <a:srgbClr val="9AC0E0"/>
    <a:srgbClr val="1896D4"/>
    <a:srgbClr val="0092D1"/>
    <a:srgbClr val="193B59"/>
    <a:srgbClr val="AAC8DF"/>
    <a:srgbClr val="518ECB"/>
    <a:srgbClr val="FFFFFF"/>
    <a:srgbClr val="6DAB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4535" autoAdjust="0"/>
  </p:normalViewPr>
  <p:slideViewPr>
    <p:cSldViewPr>
      <p:cViewPr varScale="1">
        <p:scale>
          <a:sx n="109" d="100"/>
          <a:sy n="109" d="100"/>
        </p:scale>
        <p:origin x="1710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110" cy="3414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2689" y="0"/>
            <a:ext cx="4309110" cy="3414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28AA3-BF46-4AEF-A684-8CEBC81492DE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64151"/>
            <a:ext cx="4309110" cy="341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2689" y="6464151"/>
            <a:ext cx="4309110" cy="341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872DB-3276-4DEB-9DED-9070CCC18F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2799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110" cy="34028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2689" y="0"/>
            <a:ext cx="4309110" cy="34028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0087D-AF2B-4CDA-9DB7-836A364B9BCD}" type="datetimeFigureOut">
              <a:rPr lang="en-GB" smtClean="0"/>
              <a:t>09/05/2019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71838" y="511175"/>
            <a:ext cx="3400425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410" y="3232666"/>
            <a:ext cx="7955280" cy="306252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64151"/>
            <a:ext cx="4309110" cy="34028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2689" y="6464151"/>
            <a:ext cx="4309110" cy="34028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2176D-3708-440A-82D5-0E8393F4F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50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0793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5906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2080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4503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15930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299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1817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 point of contact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362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40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491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3512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dirty="0" smtClean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UN Secretariat, PAHO, FAO, ILO, UNRWA, WMO, WTO, WHO, IFAD, ITU, UNICEF and UNOPS </a:t>
            </a:r>
            <a:endParaRPr lang="fr-FR" sz="11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21416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1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0349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1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0036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1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13179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1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50849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1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14445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92918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4495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43353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05603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C2176D-3708-440A-82D5-0E8393F4F75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207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480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845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5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70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8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42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208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559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467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06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8437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ADC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A8373-65EF-4E84-8C87-3773F9ECC952}" type="datetimeFigureOut">
              <a:rPr lang="fr-FR" smtClean="0"/>
              <a:t>09/05/2019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0D54E-1EF3-4D31-BC7D-AE099EBD4C1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799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244" y="1988840"/>
            <a:ext cx="2808311" cy="2151067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07504" y="1184845"/>
            <a:ext cx="8172400" cy="3326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dugi" panose="020B0502040204020203" pitchFamily="34" charset="0"/>
                <a:ea typeface="+mj-ea"/>
                <a:cs typeface="Levenim MT" panose="02010502060101010101" pitchFamily="2" charset="-79"/>
              </a:rPr>
              <a:t>UN</a:t>
            </a:r>
            <a:r>
              <a:rPr kumimoji="0" lang="fr-FR" sz="8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dugi" panose="020B0502040204020203" pitchFamily="34" charset="0"/>
                <a:ea typeface="+mj-ea"/>
                <a:cs typeface="Levenim MT" panose="02010502060101010101" pitchFamily="2" charset="-79"/>
              </a:rPr>
              <a:t> Global      </a:t>
            </a:r>
            <a:r>
              <a:rPr kumimoji="0" lang="fr-FR" sz="6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dugi" panose="020B0502040204020203" pitchFamily="34" charset="0"/>
                <a:ea typeface="+mj-ea"/>
                <a:cs typeface="Levenim MT" panose="02010502060101010101" pitchFamily="2" charset="-79"/>
              </a:rPr>
              <a:t>Marketplace</a:t>
            </a:r>
            <a:endParaRPr kumimoji="0" lang="fr-FR" sz="6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dugi" panose="020B0502040204020203" pitchFamily="34" charset="0"/>
              <a:ea typeface="+mj-ea"/>
              <a:cs typeface="Levenim MT" panose="02010502060101010101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0522" y="4665910"/>
            <a:ext cx="4728114" cy="1323439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adugi" panose="020B0502040204020203" pitchFamily="34" charset="0"/>
                <a:ea typeface="+mn-ea"/>
                <a:cs typeface="Levenim MT" panose="02010502060101010101" pitchFamily="2" charset="-79"/>
              </a:rPr>
              <a:t>Procurement portal of the UN system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Gadugi" panose="020B0502040204020203" pitchFamily="34" charset="0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58365" y="4714751"/>
            <a:ext cx="4140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By </a:t>
            </a:r>
            <a:r>
              <a:rPr lang="en-GB" sz="24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Giorgio Fraternale (ILO) </a:t>
            </a:r>
            <a:endParaRPr lang="en-GB" sz="24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b="11266"/>
          <a:stretch/>
        </p:blipFill>
        <p:spPr>
          <a:xfrm>
            <a:off x="5868260" y="2132857"/>
            <a:ext cx="2520280" cy="14401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22" y="-99392"/>
            <a:ext cx="4728114" cy="144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79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ABOUT UNGM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201882" y="1404172"/>
            <a:ext cx="8770844" cy="510778"/>
          </a:xfrm>
          <a:prstGeom prst="roundRect">
            <a:avLst/>
          </a:prstGeom>
          <a:solidFill>
            <a:srgbClr val="295E8F"/>
          </a:solidFill>
          <a:ln w="38100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UNGM is the 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common </a:t>
            </a:r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procurement portal of the UN system</a:t>
            </a:r>
          </a:p>
        </p:txBody>
      </p:sp>
      <p:sp>
        <p:nvSpPr>
          <p:cNvPr id="3" name="Rectangle 2"/>
          <p:cNvSpPr/>
          <p:nvPr/>
        </p:nvSpPr>
        <p:spPr>
          <a:xfrm>
            <a:off x="230431" y="2407413"/>
            <a:ext cx="4222059" cy="1530355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en-GB" sz="1600" dirty="0" smtClean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1600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1600" dirty="0" smtClean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1600" dirty="0" smtClean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12831" y="2407413"/>
            <a:ext cx="4223351" cy="1530355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 provides an excellent springboard for vendors to introduce their products and services to many UN organizations, countries and regions</a:t>
            </a:r>
          </a:p>
        </p:txBody>
      </p:sp>
      <p:sp>
        <p:nvSpPr>
          <p:cNvPr id="37" name="Rectangle 36"/>
          <p:cNvSpPr/>
          <p:nvPr/>
        </p:nvSpPr>
        <p:spPr>
          <a:xfrm>
            <a:off x="974639" y="5643244"/>
            <a:ext cx="3264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29</a:t>
            </a:r>
            <a:r>
              <a:rPr lang="fr-FR" sz="2800" dirty="0">
                <a:solidFill>
                  <a:srgbClr val="6DABE4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fr-FR" sz="1600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</a:t>
            </a:r>
            <a:r>
              <a:rPr lang="fr-FR" sz="16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organizations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use UNGM as </a:t>
            </a:r>
            <a:r>
              <a:rPr lang="fr-FR" sz="16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their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6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vendor</a:t>
            </a:r>
            <a:r>
              <a:rPr lang="fr-FR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16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database</a:t>
            </a:r>
            <a:endParaRPr lang="fr-FR" sz="16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0431" y="2588711"/>
            <a:ext cx="42220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Brings together UN procurement staff from 29 UN organizations and potential suppliers from all over the world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452490" y="2065769"/>
            <a:ext cx="8585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5E8F"/>
                </a:solidFill>
                <a:effectLst/>
                <a:uLnTx/>
                <a:uFillTx/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*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0" y="2065769"/>
            <a:ext cx="8585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5E8F"/>
                </a:solidFill>
                <a:effectLst/>
                <a:uLnTx/>
                <a:uFillTx/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*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2607072" y="4602850"/>
            <a:ext cx="3960464" cy="919401"/>
          </a:xfrm>
          <a:prstGeom prst="roundRect">
            <a:avLst/>
          </a:prstGeom>
          <a:solidFill>
            <a:srgbClr val="295E8F"/>
          </a:solidFill>
          <a:ln w="38100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 market:</a:t>
            </a:r>
          </a:p>
          <a:p>
            <a:pPr lvl="0" algn="ctr"/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$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18.6 billion in 2017</a:t>
            </a:r>
            <a:endParaRPr lang="en-GB" sz="2400" dirty="0">
              <a:solidFill>
                <a:prstClr val="whit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580112" y="5643245"/>
            <a:ext cx="30844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98%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DABE4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the total UN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spent</a:t>
            </a:r>
            <a:endParaRPr lang="fr-FR" sz="1400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Equal 5"/>
          <p:cNvSpPr/>
          <p:nvPr/>
        </p:nvSpPr>
        <p:spPr>
          <a:xfrm>
            <a:off x="4283538" y="5832006"/>
            <a:ext cx="858586" cy="580958"/>
          </a:xfrm>
          <a:prstGeom prst="mathEqual">
            <a:avLst>
              <a:gd name="adj1" fmla="val 23520"/>
              <a:gd name="adj2" fmla="val 15848"/>
            </a:avLst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858587" y="5080289"/>
            <a:ext cx="7313813" cy="1517062"/>
          </a:xfrm>
          <a:prstGeom prst="roundRect">
            <a:avLst/>
          </a:prstGeom>
          <a:noFill/>
          <a:ln w="28575">
            <a:solidFill>
              <a:srgbClr val="295E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lnSpc>
                <a:spcPct val="200000"/>
              </a:lnSpc>
            </a:pPr>
            <a:endParaRPr lang="en-GB" sz="2000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92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062554" y="188640"/>
            <a:ext cx="527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2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2017 </a:t>
            </a:r>
            <a:r>
              <a:rPr kumimoji="0" lang="fr-FR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</a:t>
            </a:r>
            <a:r>
              <a:rPr kumimoji="0" lang="fr-FR" sz="22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PROCUREMENT VOLUME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200" b="1" baseline="0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ITALY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" t="37083" r="3815" b="3691"/>
          <a:stretch/>
        </p:blipFill>
        <p:spPr>
          <a:xfrm>
            <a:off x="19981" y="1196752"/>
            <a:ext cx="6680401" cy="535531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699067" y="1196752"/>
            <a:ext cx="2409437" cy="535531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36 </a:t>
            </a:r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different UN organizations procured goods and services from 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Italy</a:t>
            </a:r>
          </a:p>
          <a:p>
            <a:pPr marL="342900" indent="-342900">
              <a:buAutoNum type="arabicPlain" startAt="36"/>
            </a:pP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 volume: </a:t>
            </a: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330.31 million USD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Growth over previous year: -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2.28%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 of total UN procurement: 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1.77%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15</a:t>
            </a:r>
            <a:r>
              <a:rPr lang="en-GB" b="1" baseline="30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</a:t>
            </a:r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largest country supplier to the UN system </a:t>
            </a:r>
            <a:endParaRPr lang="en-GB" i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36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062554" y="188640"/>
            <a:ext cx="527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2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2017 </a:t>
            </a:r>
            <a:r>
              <a:rPr kumimoji="0" lang="fr-FR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</a:t>
            </a:r>
            <a:r>
              <a:rPr kumimoji="0" lang="fr-FR" sz="22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PROCUREMENT VOLUME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200" b="1" baseline="0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699067" y="1196752"/>
            <a:ext cx="2409437" cy="535531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23 </a:t>
            </a:r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different UN organizations procured goods and services from 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Israel</a:t>
            </a:r>
          </a:p>
          <a:p>
            <a:pPr marL="342900" indent="-342900">
              <a:buAutoNum type="arabicPlain" startAt="36"/>
            </a:pP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 volume: </a:t>
            </a: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51.69 million USD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Growth over previous year: </a:t>
            </a: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5.65%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 of total UN procurement: 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0.28%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64</a:t>
            </a:r>
            <a:r>
              <a:rPr lang="en-GB" b="1" baseline="30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</a:t>
            </a:r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largest country supplier to the UN system </a:t>
            </a:r>
            <a:endParaRPr lang="en-GB" i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051" t="37184" r="2557" b="3333"/>
          <a:stretch/>
        </p:blipFill>
        <p:spPr>
          <a:xfrm>
            <a:off x="0" y="1200878"/>
            <a:ext cx="6696744" cy="535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6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062554" y="188640"/>
            <a:ext cx="52756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2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2017 </a:t>
            </a:r>
            <a:r>
              <a:rPr kumimoji="0" lang="fr-FR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</a:t>
            </a:r>
            <a:r>
              <a:rPr kumimoji="0" lang="fr-FR" sz="22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PROCUREMENT VOLUME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200" b="1" baseline="0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MALTA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699067" y="1196752"/>
            <a:ext cx="2409437" cy="535531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14 </a:t>
            </a:r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different UN organizations procured goods and services from 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Malta</a:t>
            </a:r>
          </a:p>
          <a:p>
            <a:pPr marL="342900" indent="-342900">
              <a:buAutoNum type="arabicPlain" startAt="36"/>
            </a:pP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 volume: </a:t>
            </a: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8.69 million USD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Growth over previous year: </a:t>
            </a: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203.3%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 of total UN procurement: </a:t>
            </a:r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0.05%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130</a:t>
            </a:r>
            <a:r>
              <a:rPr lang="en-GB" b="1" baseline="30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</a:t>
            </a:r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largest country supplier to the UN system </a:t>
            </a:r>
            <a:endParaRPr lang="en-GB" i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" t="36568" r="2133" b="4635"/>
          <a:stretch/>
        </p:blipFill>
        <p:spPr>
          <a:xfrm>
            <a:off x="0" y="1196752"/>
            <a:ext cx="6696744" cy="535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9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ounded Rectangle 64"/>
          <p:cNvSpPr/>
          <p:nvPr/>
        </p:nvSpPr>
        <p:spPr>
          <a:xfrm>
            <a:off x="5854252" y="1934871"/>
            <a:ext cx="3005351" cy="1434215"/>
          </a:xfrm>
          <a:prstGeom prst="round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More and more a </a:t>
            </a:r>
            <a:r>
              <a:rPr lang="fr-FR" sz="2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requirement</a:t>
            </a:r>
            <a:r>
              <a:rPr lang="fr-FR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</a:t>
            </a:r>
            <a:r>
              <a:rPr lang="fr-FR" sz="2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participate</a:t>
            </a:r>
            <a:r>
              <a:rPr lang="fr-FR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fr-FR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tenders</a:t>
            </a:r>
            <a:endParaRPr lang="fr-FR" sz="2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3952430" y="4729974"/>
            <a:ext cx="3032508" cy="1224343"/>
          </a:xfrm>
          <a:prstGeom prst="round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 of first step in doing business with the </a:t>
            </a:r>
            <a:r>
              <a:rPr lang="en-GB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</a:t>
            </a:r>
            <a:endParaRPr lang="fr-FR" sz="2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2180013" y="1793551"/>
            <a:ext cx="3032508" cy="1417458"/>
          </a:xfrm>
          <a:prstGeom prst="round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</a:t>
            </a:r>
            <a:r>
              <a:rPr lang="en-US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</a:t>
            </a:r>
            <a:endParaRPr lang="en-US" sz="20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US" sz="2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form </a:t>
            </a:r>
            <a:r>
              <a:rPr lang="en-US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online</a:t>
            </a:r>
          </a:p>
        </p:txBody>
      </p:sp>
      <p:cxnSp>
        <p:nvCxnSpPr>
          <p:cNvPr id="22" name="Straight Connector 21"/>
          <p:cNvCxnSpPr>
            <a:endCxn id="34" idx="3"/>
          </p:cNvCxnSpPr>
          <p:nvPr/>
        </p:nvCxnSpPr>
        <p:spPr>
          <a:xfrm flipV="1">
            <a:off x="2112710" y="3504088"/>
            <a:ext cx="1515424" cy="509572"/>
          </a:xfrm>
          <a:prstGeom prst="line">
            <a:avLst/>
          </a:prstGeom>
          <a:ln w="38100">
            <a:solidFill>
              <a:srgbClr val="E7EDF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b="1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PROCESS</a:t>
            </a:r>
            <a:endParaRPr lang="en-US" sz="2400" b="1" dirty="0">
              <a:solidFill>
                <a:prstClr val="whit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7190117" y="3447672"/>
            <a:ext cx="216024" cy="216024"/>
          </a:xfrm>
          <a:prstGeom prst="ellipse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563" y="3294158"/>
            <a:ext cx="2016594" cy="15446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/>
          <a:srcRect b="11266"/>
          <a:stretch/>
        </p:blipFill>
        <p:spPr>
          <a:xfrm>
            <a:off x="241956" y="3402961"/>
            <a:ext cx="1809764" cy="1034151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5300252" y="4437112"/>
            <a:ext cx="216024" cy="216024"/>
          </a:xfrm>
          <a:prstGeom prst="ellipse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ounded Rectangle 30"/>
          <p:cNvSpPr/>
          <p:nvPr/>
        </p:nvSpPr>
        <p:spPr>
          <a:xfrm>
            <a:off x="5782565" y="1844824"/>
            <a:ext cx="3077038" cy="136183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/>
            <a:endParaRPr lang="fr-FR" dirty="0">
              <a:solidFill>
                <a:prstClr val="black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3596498" y="3319700"/>
            <a:ext cx="216024" cy="216024"/>
          </a:xfrm>
          <a:prstGeom prst="ellipse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/>
          <p:cNvCxnSpPr>
            <a:stCxn id="34" idx="5"/>
            <a:endCxn id="21" idx="1"/>
          </p:cNvCxnSpPr>
          <p:nvPr/>
        </p:nvCxnSpPr>
        <p:spPr>
          <a:xfrm>
            <a:off x="3780886" y="3504088"/>
            <a:ext cx="1551002" cy="964660"/>
          </a:xfrm>
          <a:prstGeom prst="line">
            <a:avLst/>
          </a:prstGeom>
          <a:ln w="38100">
            <a:solidFill>
              <a:srgbClr val="E7EDF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stCxn id="27" idx="3"/>
          </p:cNvCxnSpPr>
          <p:nvPr/>
        </p:nvCxnSpPr>
        <p:spPr>
          <a:xfrm flipH="1">
            <a:off x="5516277" y="3632060"/>
            <a:ext cx="1705476" cy="866444"/>
          </a:xfrm>
          <a:prstGeom prst="line">
            <a:avLst/>
          </a:prstGeom>
          <a:ln w="38100">
            <a:solidFill>
              <a:srgbClr val="E7EDF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7406141" y="3581218"/>
            <a:ext cx="1673840" cy="323487"/>
          </a:xfrm>
          <a:prstGeom prst="line">
            <a:avLst/>
          </a:prstGeom>
          <a:ln w="38100">
            <a:solidFill>
              <a:srgbClr val="E7EDF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8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81" y="3356891"/>
            <a:ext cx="1826395" cy="1445593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16" y="3430286"/>
            <a:ext cx="1644572" cy="1029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346896" y="2924944"/>
            <a:ext cx="2380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Basic registration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525418" y="2924944"/>
            <a:ext cx="22985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1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472663" y="2924944"/>
            <a:ext cx="23478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2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442012" y="5246586"/>
            <a:ext cx="5334268" cy="707886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Some UN organizations require additional information</a:t>
            </a:r>
            <a:endParaRPr lang="en-GB" sz="1600" i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63104" y="5246586"/>
            <a:ext cx="2548295" cy="707886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Common registration process</a:t>
            </a:r>
          </a:p>
        </p:txBody>
      </p:sp>
      <p:sp>
        <p:nvSpPr>
          <p:cNvPr id="34" name="Isosceles Triangle 33"/>
          <p:cNvSpPr/>
          <p:nvPr/>
        </p:nvSpPr>
        <p:spPr>
          <a:xfrm rot="5400000">
            <a:off x="2843516" y="3791073"/>
            <a:ext cx="522530" cy="360040"/>
          </a:xfrm>
          <a:prstGeom prst="triangle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Isosceles Triangle 34"/>
          <p:cNvSpPr/>
          <p:nvPr/>
        </p:nvSpPr>
        <p:spPr>
          <a:xfrm rot="5400000">
            <a:off x="5920112" y="3829146"/>
            <a:ext cx="522530" cy="360040"/>
          </a:xfrm>
          <a:prstGeom prst="triangle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467544" y="1623788"/>
            <a:ext cx="8181096" cy="1013124"/>
          </a:xfrm>
          <a:prstGeom prst="roundRect">
            <a:avLst/>
          </a:prstGeom>
          <a:noFill/>
          <a:ln w="28575">
            <a:solidFill>
              <a:srgbClr val="295E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lnSpc>
                <a:spcPct val="200000"/>
              </a:lnSpc>
            </a:pPr>
            <a:r>
              <a:rPr lang="en-GB" sz="20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is determined by the monetary value of potential contracts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490062" y="1330927"/>
            <a:ext cx="4078024" cy="585724"/>
          </a:xfrm>
          <a:prstGeom prst="round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22580" y="1378887"/>
            <a:ext cx="3533790" cy="4657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2800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 registration </a:t>
            </a:r>
            <a:r>
              <a:rPr lang="fr-FR" sz="2800" dirty="0" err="1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levels</a:t>
            </a:r>
            <a:endParaRPr lang="fr-FR" sz="2800" dirty="0">
              <a:solidFill>
                <a:prstClr val="whit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PROCESS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265" y="3353246"/>
            <a:ext cx="1826395" cy="144559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024" y="3353246"/>
            <a:ext cx="1826395" cy="1445593"/>
          </a:xfrm>
          <a:prstGeom prst="rect">
            <a:avLst/>
          </a:prstGeom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16"/>
          <a:stretch/>
        </p:blipFill>
        <p:spPr bwMode="auto">
          <a:xfrm>
            <a:off x="3868417" y="3454139"/>
            <a:ext cx="1523487" cy="967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064" y="3448973"/>
            <a:ext cx="1549235" cy="963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248826" y="6309320"/>
            <a:ext cx="8527454" cy="0"/>
          </a:xfrm>
          <a:prstGeom prst="straightConnector1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055" y="6391712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i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available in 7 languages</a:t>
            </a:r>
            <a:endParaRPr kumimoji="0" lang="en-GB" sz="16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56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375929" y="5044497"/>
            <a:ext cx="4367365" cy="1624862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4354" y="3623120"/>
            <a:ext cx="4367365" cy="1102024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644355" y="2250195"/>
            <a:ext cx="4367365" cy="1102024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7503" y="3623120"/>
            <a:ext cx="4367365" cy="1102024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7504" y="2247893"/>
            <a:ext cx="4367365" cy="1102024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72000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TIPS &amp; TRICKS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43" name="Rounded Rectangle 42"/>
          <p:cNvSpPr/>
          <p:nvPr/>
        </p:nvSpPr>
        <p:spPr>
          <a:xfrm>
            <a:off x="107504" y="1417762"/>
            <a:ext cx="4367365" cy="510778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Basic registration</a:t>
            </a:r>
            <a:endParaRPr lang="fr-FR" sz="1200" dirty="0">
              <a:solidFill>
                <a:schemeClr val="bg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4657964" y="1417761"/>
            <a:ext cx="4383647" cy="510778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fr-FR" sz="24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</a:t>
            </a:r>
            <a:r>
              <a:rPr lang="fr-FR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 &amp; </a:t>
            </a:r>
            <a:r>
              <a:rPr lang="fr-FR" sz="2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fr-FR" sz="2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839184" y="2327626"/>
            <a:ext cx="3635685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Provide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company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name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as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written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the</a:t>
            </a:r>
            <a:r>
              <a:rPr kumimoji="0" lang="fr-FR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fr-FR" sz="20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Certificate</a:t>
            </a:r>
            <a:r>
              <a:rPr kumimoji="0" lang="fr-FR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Incorporation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>
              <a:defRPr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Ensure contact details are </a:t>
            </a:r>
            <a:r>
              <a:rPr lang="en-GB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up-to-date</a:t>
            </a:r>
          </a:p>
          <a:p>
            <a:pPr lvl="0">
              <a:defRPr/>
            </a:pPr>
            <a:endParaRPr lang="en-GB" sz="20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>
              <a:defRPr/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100" dirty="0" smtClean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206549" y="2327626"/>
            <a:ext cx="39746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 are </a:t>
            </a:r>
            <a:r>
              <a:rPr lang="fr-FR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provided</a:t>
            </a:r>
            <a:r>
              <a:rPr lang="fr-FR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English or are </a:t>
            </a:r>
            <a:r>
              <a:rPr lang="fr-FR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officially</a:t>
            </a:r>
            <a:r>
              <a:rPr lang="fr-FR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translated</a:t>
            </a:r>
            <a:r>
              <a:rPr lang="fr-FR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fr-FR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English </a:t>
            </a:r>
            <a:endParaRPr lang="fr-FR" sz="20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defRPr/>
            </a:pPr>
            <a:r>
              <a:rPr lang="fr-FR" sz="20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Ensure</a:t>
            </a: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</a:t>
            </a:r>
            <a:r>
              <a:rPr lang="fr-FR" sz="20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financial</a:t>
            </a: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documents </a:t>
            </a: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the last 3y are </a:t>
            </a:r>
            <a:r>
              <a:rPr lang="fr-FR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provided</a:t>
            </a:r>
            <a:endParaRPr lang="fr-FR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360310" y="5975054"/>
            <a:ext cx="43673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i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can be checked by UN procurement officers</a:t>
            </a:r>
            <a:endParaRPr lang="en-GB" sz="1200" i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26" name="Picture 2" descr="RÃ©sultat de recherche d'images pour &quot;tips icon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27626"/>
            <a:ext cx="661493" cy="65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RÃ©sultat de recherche d'images pour &quot;tips icon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91" y="3725308"/>
            <a:ext cx="661493" cy="65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RÃ©sultat de recherche d'images pour &quot;tips icon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64" y="2335890"/>
            <a:ext cx="661493" cy="65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RÃ©sultat de recherche d'images pour &quot;tips icon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534" y="5154107"/>
            <a:ext cx="661493" cy="65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RÃ©sultat de recherche d'images pour &quot;tips icon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64" y="3751312"/>
            <a:ext cx="661493" cy="65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3722027" y="5229200"/>
            <a:ext cx="26933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Log </a:t>
            </a:r>
            <a:r>
              <a:rPr lang="fr-FR" sz="20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into</a:t>
            </a: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20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UNGM </a:t>
            </a:r>
          </a:p>
          <a:p>
            <a:pPr>
              <a:defRPr/>
            </a:pPr>
            <a:r>
              <a:rPr lang="fr-FR" sz="200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account</a:t>
            </a:r>
            <a:r>
              <a:rPr lang="fr-FR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frequently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52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5652120" y="1556792"/>
            <a:ext cx="864096" cy="5030207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endParaRPr lang="en-GB" sz="1600" b="1" i="1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137614" y="1556790"/>
            <a:ext cx="864096" cy="5030207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endParaRPr lang="en-GB" sz="1600" b="1" i="1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876256" y="1556791"/>
            <a:ext cx="864096" cy="5030207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endParaRPr lang="en-GB" sz="1600" b="1" i="1" dirty="0">
              <a:solidFill>
                <a:prstClr val="black"/>
              </a:solidFill>
              <a:latin typeface="Levenim MT" panose="02010502060101010101" pitchFamily="2" charset="-79"/>
              <a:cs typeface="Levenim MT" panose="02010502060101010101" pitchFamily="2" charset="-79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4226"/>
            <a:ext cx="3347154" cy="7784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STATUSES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52120" y="960587"/>
            <a:ext cx="3491880" cy="5626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Italy  	   Israel	        Malta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800" b="1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6,297	     1,792          166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9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5,416	     1,487          138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0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881             305             28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800" b="1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496	      78               10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120             34               13</a:t>
            </a:r>
            <a:endParaRPr lang="en-GB" sz="20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62031" y="1747809"/>
            <a:ext cx="4966425" cy="5165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 of </a:t>
            </a:r>
            <a:r>
              <a:rPr lang="en-GB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accounts created </a:t>
            </a: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</a:t>
            </a:r>
            <a:r>
              <a:rPr lang="en-GB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900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 of companies </a:t>
            </a:r>
            <a:r>
              <a:rPr lang="en-GB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‘registered</a:t>
            </a: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’ </a:t>
            </a: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 at least one UN organization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900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 of companies 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 </a:t>
            </a: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visible </a:t>
            </a: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any UN organization</a:t>
            </a:r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Registration form not </a:t>
            </a:r>
            <a:r>
              <a:rPr lang="en-GB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completed and not </a:t>
            </a:r>
            <a:r>
              <a:rPr lang="en-GB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submitted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‘Unmatched’, ‘declined’ and/or ‘vendor to update’ statuses (at basic level)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9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 of accounts requiring an update at </a:t>
            </a:r>
            <a:r>
              <a:rPr lang="en-GB" b="1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level 1 and/or 2</a:t>
            </a:r>
            <a:endParaRPr lang="en-GB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900" dirty="0" smtClean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Number of companies subscribed </a:t>
            </a: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the </a:t>
            </a: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Alert Service</a:t>
            </a:r>
            <a:endParaRPr lang="en-GB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6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c 20"/>
          <p:cNvSpPr/>
          <p:nvPr/>
        </p:nvSpPr>
        <p:spPr>
          <a:xfrm rot="18817765" flipH="1">
            <a:off x="3337066" y="2351578"/>
            <a:ext cx="3631529" cy="5096581"/>
          </a:xfrm>
          <a:prstGeom prst="arc">
            <a:avLst>
              <a:gd name="adj1" fmla="val 16573034"/>
              <a:gd name="adj2" fmla="val 766743"/>
            </a:avLst>
          </a:prstGeom>
          <a:ln w="38100">
            <a:solidFill>
              <a:srgbClr val="295E8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OPPORTUNITIES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119367" y="2618829"/>
            <a:ext cx="4680520" cy="738163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94125" y="4221088"/>
            <a:ext cx="4420300" cy="738163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75351" y="5766366"/>
            <a:ext cx="5544616" cy="738163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7" name="Rectangle 26"/>
          <p:cNvSpPr/>
          <p:nvPr/>
        </p:nvSpPr>
        <p:spPr>
          <a:xfrm flipH="1">
            <a:off x="1239242" y="2749157"/>
            <a:ext cx="4420300" cy="462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Free access to procurement notices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 flipH="1">
            <a:off x="107504" y="4389114"/>
            <a:ext cx="4475620" cy="442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Published by over 40 UN organizations and entities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 flipH="1">
            <a:off x="1047359" y="5964374"/>
            <a:ext cx="5400600" cy="447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 500 active notices at any one time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12796" y="1374650"/>
            <a:ext cx="8786359" cy="919401"/>
          </a:xfrm>
          <a:prstGeom prst="roundRect">
            <a:avLst/>
          </a:prstGeom>
          <a:solidFill>
            <a:srgbClr val="295E8F"/>
          </a:solidFill>
          <a:ln w="38100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UNGM 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enables companies to keep abreast of business opportunities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59" b="99153" l="0" r="99408">
                        <a14:foregroundMark x1="90178" y1="79237" x2="90178" y2="79237"/>
                        <a14:foregroundMark x1="90651" y1="65678" x2="90651" y2="65678"/>
                        <a14:foregroundMark x1="81893" y1="61441" x2="81893" y2="61441"/>
                        <a14:foregroundMark x1="84970" y1="54661" x2="84970" y2="54661"/>
                        <a14:foregroundMark x1="82840" y1="46610" x2="82840" y2="46610"/>
                        <a14:foregroundMark x1="95385" y1="89831" x2="95385" y2="89831"/>
                        <a14:foregroundMark x1="56805" y1="11864" x2="56805" y2="11864"/>
                        <a14:foregroundMark x1="50888" y1="13136" x2="50888" y2="13136"/>
                        <a14:foregroundMark x1="40710" y1="21610" x2="40710" y2="21610"/>
                        <a14:foregroundMark x1="27929" y1="72881" x2="27929" y2="72881"/>
                        <a14:foregroundMark x1="35030" y1="19492" x2="35030" y2="19492"/>
                        <a14:foregroundMark x1="23669" y1="13559" x2="23669" y2="13559"/>
                        <a14:foregroundMark x1="27929" y1="14407" x2="27929" y2="14407"/>
                        <a14:backgroundMark x1="22959" y1="16525" x2="22959" y2="16525"/>
                        <a14:backgroundMark x1="45207" y1="29661" x2="45207" y2="29661"/>
                        <a14:backgroundMark x1="60118" y1="33051" x2="60118" y2="330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646" y="3306482"/>
            <a:ext cx="3998649" cy="223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22" b="97222" l="9353" r="899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823" y="4519305"/>
            <a:ext cx="518102" cy="5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22" b="97222" l="9353" r="899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404" y="4548116"/>
            <a:ext cx="518102" cy="5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6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22" b="97222" l="9353" r="899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982567"/>
            <a:ext cx="518102" cy="5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670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9" y="1268760"/>
            <a:ext cx="8496944" cy="919401"/>
          </a:xfrm>
          <a:prstGeom prst="roundRect">
            <a:avLst/>
          </a:prstGeom>
          <a:solidFill>
            <a:srgbClr val="295E8F"/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UNGM enables companies to be alerted 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of </a:t>
            </a:r>
          </a:p>
          <a:p>
            <a:pPr algn="ctr"/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relevant </a:t>
            </a:r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business opportunities  </a:t>
            </a:r>
            <a:endParaRPr lang="en-US" sz="2400" dirty="0">
              <a:solidFill>
                <a:prstClr val="whit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OPPORTUNITIES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2665946"/>
            <a:ext cx="3083228" cy="2526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95452"/>
            <a:ext cx="1895191" cy="165829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4094077" y="3724598"/>
            <a:ext cx="4726395" cy="707886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Only receive tenders related to your products and/or services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092122" y="2665946"/>
            <a:ext cx="4728350" cy="707886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Receive latest tenders published on UNGM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92122" y="4792524"/>
            <a:ext cx="4728350" cy="400110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Alerts are sent to your email address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231930" y="5654840"/>
            <a:ext cx="1152128" cy="1080120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05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 </a:t>
            </a:r>
            <a:r>
              <a:rPr lang="fr-FR" sz="1050" b="1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months</a:t>
            </a:r>
            <a:endParaRPr lang="fr-FR" sz="1050" b="1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fr-FR" sz="105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2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$175</a:t>
            </a:r>
            <a:endParaRPr lang="en-US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940152" y="5639780"/>
            <a:ext cx="1152128" cy="1080120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 </a:t>
            </a:r>
            <a:r>
              <a:rPr lang="fr-FR" sz="1200" b="1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</a:t>
            </a:r>
            <a:endParaRPr lang="fr-FR" sz="1200" b="1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fr-FR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fr-FR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$250</a:t>
            </a:r>
            <a:endParaRPr lang="en-US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7668344" y="5639779"/>
            <a:ext cx="1152128" cy="1080120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 </a:t>
            </a:r>
            <a:r>
              <a:rPr lang="fr-FR" sz="1200" b="1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years</a:t>
            </a:r>
            <a:endParaRPr lang="fr-FR" sz="1200" b="1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fr-FR" sz="1100" dirty="0" smtClean="0"/>
          </a:p>
          <a:p>
            <a:pPr algn="ctr"/>
            <a:r>
              <a:rPr lang="fr-FR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$400</a:t>
            </a:r>
            <a:endParaRPr lang="en-US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2988" y="5964067"/>
            <a:ext cx="30443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Subscription cost</a:t>
            </a:r>
            <a:endParaRPr lang="en-GB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3" name="Isosceles Triangle 32"/>
          <p:cNvSpPr/>
          <p:nvPr/>
        </p:nvSpPr>
        <p:spPr>
          <a:xfrm rot="5400000">
            <a:off x="3426962" y="6072536"/>
            <a:ext cx="445086" cy="307407"/>
          </a:xfrm>
          <a:prstGeom prst="triangle">
            <a:avLst/>
          </a:prstGeom>
          <a:solidFill>
            <a:srgbClr val="0363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3489444" y="3625477"/>
            <a:ext cx="445086" cy="307407"/>
          </a:xfrm>
          <a:prstGeom prst="triangle">
            <a:avLst/>
          </a:prstGeom>
          <a:solidFill>
            <a:srgbClr val="0363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213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E-PROCUREMENT SYSTEMS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276642" y="1268760"/>
            <a:ext cx="8615838" cy="919401"/>
          </a:xfrm>
          <a:prstGeom prst="roundRect">
            <a:avLst/>
          </a:prstGeom>
          <a:solidFill>
            <a:srgbClr val="295E8F"/>
          </a:solidFill>
          <a:ln w="38100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UNGM </a:t>
            </a:r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is the entry point 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UN </a:t>
            </a:r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agencies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’</a:t>
            </a:r>
          </a:p>
          <a:p>
            <a:pPr lvl="0" algn="ctr"/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e-procurement systems</a:t>
            </a:r>
            <a:endParaRPr lang="en-GB" sz="2400" dirty="0">
              <a:solidFill>
                <a:prstClr val="whit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65859" y="3460238"/>
            <a:ext cx="5778141" cy="75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organizations</a:t>
            </a:r>
            <a:r>
              <a:rPr lang="fr-FR" sz="20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err="1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already</a:t>
            </a:r>
            <a:r>
              <a:rPr lang="fr-FR" sz="20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an </a:t>
            </a:r>
            <a:r>
              <a:rPr lang="fr-FR" sz="2000" dirty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e-procurement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system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integrated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UNGM</a:t>
            </a:r>
            <a:endParaRPr lang="fr-FR" sz="2000" dirty="0"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-228585" y="2636912"/>
            <a:ext cx="3741694" cy="3211016"/>
            <a:chOff x="-193202" y="2840139"/>
            <a:chExt cx="4159579" cy="3950529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223" r="51811" b="22717"/>
            <a:stretch/>
          </p:blipFill>
          <p:spPr>
            <a:xfrm rot="664041">
              <a:off x="-193202" y="2840139"/>
              <a:ext cx="4159579" cy="3950529"/>
            </a:xfrm>
            <a:prstGeom prst="ellipse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464206" y="4065068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WHO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07925" y="4782094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IFAD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144254" y="4120834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ILO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845406" y="3636906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ITU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210510" y="4299909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PAHO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625576" y="5201012"/>
              <a:ext cx="1867494" cy="3558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UN Secretariat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35731" y="5867078"/>
              <a:ext cx="1867494" cy="3558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UNICEF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43637" y="5390942"/>
              <a:ext cx="1867494" cy="3558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UNOPS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39929" y="3550428"/>
              <a:ext cx="1589775" cy="3558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UNRWA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475986" y="4780405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FAO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332936" y="4693043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WMO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882555" y="5759868"/>
              <a:ext cx="1538918" cy="3429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</a:pPr>
              <a:r>
                <a:rPr lang="fr-FR" sz="16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WTO</a:t>
              </a:r>
              <a:endParaRPr lang="fr-FR" sz="1600" b="1" dirty="0">
                <a:solidFill>
                  <a:schemeClr val="bg1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580112" y="2603092"/>
            <a:ext cx="1218310" cy="938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54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endParaRPr lang="fr-FR" sz="5400" b="1" dirty="0">
              <a:solidFill>
                <a:srgbClr val="295E8F"/>
              </a:solidFill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258355" y="5558345"/>
            <a:ext cx="5778141" cy="75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additional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organizations</a:t>
            </a:r>
            <a:r>
              <a:rPr lang="fr-FR" sz="20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 to have an              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e-procurement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system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integrated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UNGM</a:t>
            </a:r>
            <a:endParaRPr lang="fr-FR" sz="2000" dirty="0"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625294" y="4680468"/>
            <a:ext cx="1218310" cy="938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54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fr-FR" sz="5400" b="1" dirty="0">
              <a:solidFill>
                <a:srgbClr val="295E8F"/>
              </a:solidFill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7503" y="6002124"/>
            <a:ext cx="3150851" cy="646331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UN organizations with integrated systems</a:t>
            </a:r>
            <a:endParaRPr lang="en-GB" dirty="0"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57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SEARCH TENDER NOTICES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429780" y="2636912"/>
            <a:ext cx="3638164" cy="2808312"/>
          </a:xfrm>
          <a:prstGeom prst="rect">
            <a:avLst/>
          </a:prstGeom>
        </p:spPr>
      </p:pic>
      <p:sp>
        <p:nvSpPr>
          <p:cNvPr id="16" name="Isosceles Triangle 15"/>
          <p:cNvSpPr/>
          <p:nvPr/>
        </p:nvSpPr>
        <p:spPr>
          <a:xfrm rot="5400000">
            <a:off x="4283968" y="3506036"/>
            <a:ext cx="648072" cy="360040"/>
          </a:xfrm>
          <a:prstGeom prst="triangle">
            <a:avLst/>
          </a:prstGeom>
          <a:solidFill>
            <a:srgbClr val="0363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5148064" y="2665684"/>
            <a:ext cx="3638164" cy="28083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17295"/>
          <a:stretch/>
        </p:blipFill>
        <p:spPr>
          <a:xfrm>
            <a:off x="602981" y="2780929"/>
            <a:ext cx="3283183" cy="187220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07504" y="5811277"/>
            <a:ext cx="4517431" cy="707886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on the ‘Business Opportunities’ box in the UNGM homepage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b="16734"/>
          <a:stretch/>
        </p:blipFill>
        <p:spPr>
          <a:xfrm>
            <a:off x="5292080" y="2807310"/>
            <a:ext cx="3312368" cy="190858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5004048" y="5811277"/>
            <a:ext cx="4036726" cy="707886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 the list of procurement notices publicly available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76642" y="1268760"/>
            <a:ext cx="8615838" cy="919401"/>
          </a:xfrm>
          <a:prstGeom prst="roundRect">
            <a:avLst/>
          </a:prstGeom>
          <a:solidFill>
            <a:srgbClr val="295E8F"/>
          </a:solidFill>
          <a:ln w="38100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UNGM </a:t>
            </a:r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is the entry point 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UN </a:t>
            </a:r>
            <a:r>
              <a:rPr lang="en-GB" sz="2400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agencies</a:t>
            </a:r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’</a:t>
            </a:r>
          </a:p>
          <a:p>
            <a:pPr lvl="0" algn="ctr"/>
            <a:r>
              <a:rPr lang="en-GB" sz="2400" dirty="0" smtClean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e-procurement systems</a:t>
            </a:r>
            <a:endParaRPr lang="en-GB" sz="2400" dirty="0">
              <a:solidFill>
                <a:prstClr val="whit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74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EXPRESS INTEREST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792" y="2780986"/>
            <a:ext cx="6048672" cy="396038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00098" y="3081644"/>
            <a:ext cx="3147766" cy="1139502"/>
          </a:xfrm>
          <a:prstGeom prst="rect">
            <a:avLst/>
          </a:prstGeom>
          <a:solidFill>
            <a:srgbClr val="E7EDF5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altLang="en-US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lectronic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submission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through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e-procurement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systems</a:t>
            </a:r>
            <a:endParaRPr lang="en-US" altLang="en-US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3347864" y="3470125"/>
            <a:ext cx="432048" cy="246907"/>
          </a:xfrm>
          <a:prstGeom prst="line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214249" y="4646101"/>
            <a:ext cx="3119464" cy="2078048"/>
          </a:xfrm>
          <a:prstGeom prst="rect">
            <a:avLst/>
          </a:prstGeom>
          <a:solidFill>
            <a:srgbClr val="E7EDF5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altLang="en-US" dirty="0" err="1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esponse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through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traditional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methods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hard-copy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or email) </a:t>
            </a:r>
          </a:p>
          <a:p>
            <a:pPr algn="ctr"/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</a:p>
          <a:p>
            <a:pPr algn="ctr"/>
            <a:r>
              <a:rPr lang="fr-FR" altLang="en-US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ompany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not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registered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fr-FR" altLang="en-US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 </a:t>
            </a:r>
            <a:r>
              <a:rPr lang="fr-FR" altLang="en-US" dirty="0" err="1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agency</a:t>
            </a:r>
            <a:endParaRPr lang="en-US" altLang="en-US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3347864" y="5136062"/>
            <a:ext cx="432048" cy="237154"/>
          </a:xfrm>
          <a:prstGeom prst="line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200098" y="1196752"/>
            <a:ext cx="8615838" cy="1328023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Differentiate between tender notices requiring electronic submission through e-procurement systems and tender notices requiring hard-copy or email submission</a:t>
            </a:r>
            <a:endParaRPr lang="en-GB" sz="2400" dirty="0">
              <a:solidFill>
                <a:schemeClr val="bg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0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3156104" y="5105796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56104" y="6167332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179017" y="5085184"/>
            <a:ext cx="2782625" cy="1477328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 tender </a:t>
            </a: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documentation and submit response under the </a:t>
            </a:r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e-procurement system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467544" y="3223304"/>
            <a:ext cx="2209408" cy="170545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6611064" y="3223304"/>
            <a:ext cx="2209408" cy="170545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467543" y="2636912"/>
            <a:ext cx="5184577" cy="36933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</a:t>
            </a: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611063" y="2636912"/>
            <a:ext cx="2209408" cy="36933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E-procurement</a:t>
            </a: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3442713" y="3223304"/>
            <a:ext cx="2209408" cy="170545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56104" y="5253007"/>
            <a:ext cx="2782625" cy="1200329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on the green ‘View documents’ button to access the e-procurement portal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748" y="3328433"/>
            <a:ext cx="1876022" cy="11407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b="12665"/>
          <a:stretch/>
        </p:blipFill>
        <p:spPr>
          <a:xfrm>
            <a:off x="3556893" y="3334622"/>
            <a:ext cx="1951212" cy="11024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b="15026"/>
          <a:stretch/>
        </p:blipFill>
        <p:spPr>
          <a:xfrm>
            <a:off x="6732240" y="3330151"/>
            <a:ext cx="2016224" cy="1106962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31636" y="6167332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31635" y="5085184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33191" y="5229200"/>
            <a:ext cx="2782625" cy="1200329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on the blue ‘express interest’ button available in the notice details</a:t>
            </a: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2082549" y="3695467"/>
            <a:ext cx="160478" cy="246095"/>
          </a:xfrm>
          <a:prstGeom prst="line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5076056" y="3702035"/>
            <a:ext cx="160478" cy="246095"/>
          </a:xfrm>
          <a:prstGeom prst="line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OPEN COMPETITION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00098" y="1300448"/>
            <a:ext cx="8615838" cy="919401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Companies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must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 logged into their UNGM accounts and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registered on UNGM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with the agency issuing the tender</a:t>
            </a:r>
            <a:endParaRPr lang="en-GB" sz="2400" dirty="0">
              <a:solidFill>
                <a:schemeClr val="bg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27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3154549" y="6205363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LIMITED COMPETITION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200098" y="1300448"/>
            <a:ext cx="8615838" cy="919401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Companies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must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 logged into their UNGM accounts and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registered on UNGM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with the agency issuing the tender</a:t>
            </a:r>
            <a:endParaRPr lang="en-GB" sz="2400" dirty="0">
              <a:solidFill>
                <a:schemeClr val="bg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467544" y="3223304"/>
            <a:ext cx="2209408" cy="17054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6611064" y="3223304"/>
            <a:ext cx="2209408" cy="17054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3442713" y="3223304"/>
            <a:ext cx="2209408" cy="17054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/>
          <a:srcRect b="15026"/>
          <a:stretch/>
        </p:blipFill>
        <p:spPr>
          <a:xfrm>
            <a:off x="6732240" y="3330151"/>
            <a:ext cx="2016224" cy="1106962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3156104" y="5105796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79017" y="5085184"/>
            <a:ext cx="2782625" cy="1477328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 tender </a:t>
            </a: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documentation and submit response under the </a:t>
            </a:r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e-procurement system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67543" y="2636912"/>
            <a:ext cx="5184577" cy="36933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UNGM</a:t>
            </a: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611063" y="2636912"/>
            <a:ext cx="2209408" cy="369332"/>
          </a:xfrm>
          <a:prstGeom prst="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E-procurement</a:t>
            </a:r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156104" y="5253007"/>
            <a:ext cx="2782625" cy="1200329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on the green ‘View documents’ button to access the e-procurement portal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31636" y="6167332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31635" y="5085184"/>
            <a:ext cx="2782625" cy="369332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endParaRPr lang="en-GB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3191" y="5085184"/>
            <a:ext cx="2782625" cy="1477328"/>
          </a:xfrm>
          <a:prstGeom prst="rect">
            <a:avLst/>
          </a:prstGeom>
          <a:solidFill>
            <a:srgbClr val="E7EDF5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 to ‘My tenders’ area in the left-hand menu to identify tenders you have been invited to respond to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t="48169" r="40855" b="7143"/>
          <a:stretch/>
        </p:blipFill>
        <p:spPr>
          <a:xfrm>
            <a:off x="611560" y="3373054"/>
            <a:ext cx="1891719" cy="925735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H="1" flipV="1">
            <a:off x="899593" y="4005582"/>
            <a:ext cx="216023" cy="224798"/>
          </a:xfrm>
          <a:prstGeom prst="line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r="3518" b="16496"/>
          <a:stretch/>
        </p:blipFill>
        <p:spPr>
          <a:xfrm>
            <a:off x="3533309" y="3330151"/>
            <a:ext cx="2046803" cy="1147325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4067944" y="3971319"/>
            <a:ext cx="216023" cy="224798"/>
          </a:xfrm>
          <a:prstGeom prst="line">
            <a:avLst/>
          </a:prstGeom>
          <a:ln w="38100">
            <a:solidFill>
              <a:srgbClr val="295E8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012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33"/>
          <p:cNvSpPr/>
          <p:nvPr/>
        </p:nvSpPr>
        <p:spPr>
          <a:xfrm>
            <a:off x="3864277" y="1139154"/>
            <a:ext cx="1368152" cy="1336101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7494" y="5859189"/>
            <a:ext cx="7848872" cy="738163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47494" y="4365104"/>
            <a:ext cx="7848872" cy="738163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47494" y="2834853"/>
            <a:ext cx="7848872" cy="738163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venim MT" panose="02010502060101010101" pitchFamily="2" charset="-79"/>
              <a:ea typeface="+mn-ea"/>
              <a:cs typeface="Levenim MT" panose="02010502060101010101" pitchFamily="2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TENDER NOTICE FIGURES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347634" y="2875895"/>
            <a:ext cx="91440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9,767</a:t>
            </a:r>
            <a:r>
              <a:rPr lang="fr-FR" sz="2800" b="1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public 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tender notices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published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UNGM</a:t>
            </a:r>
            <a:endParaRPr lang="fr-FR" sz="2000" dirty="0"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04634" y="5890295"/>
            <a:ext cx="9144000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2,676</a:t>
            </a:r>
            <a:r>
              <a:rPr lang="fr-FR" sz="2800" b="1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closed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tenders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published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 e-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procurement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systems</a:t>
            </a:r>
            <a:endParaRPr lang="fr-FR" sz="2000" dirty="0"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1938" y="4405090"/>
            <a:ext cx="8999984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dirty="0" smtClean="0">
                <a:solidFill>
                  <a:srgbClr val="295E8F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7,036</a:t>
            </a:r>
            <a:r>
              <a:rPr lang="fr-FR" sz="2800" b="1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public tenders 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published</a:t>
            </a:r>
            <a:r>
              <a:rPr lang="fr-FR" sz="2000" dirty="0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 UNGM via e-</a:t>
            </a:r>
            <a:r>
              <a:rPr lang="fr-FR" sz="2000" dirty="0" err="1" smtClean="0"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procurement</a:t>
            </a:r>
            <a:endParaRPr lang="fr-FR" sz="2000" dirty="0">
              <a:latin typeface="Open Sans" panose="020B06060305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-23647" y="1482254"/>
            <a:ext cx="9144000" cy="656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3600" b="1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2018</a:t>
            </a:r>
            <a:endParaRPr lang="fr-FR" sz="3600" b="1" dirty="0">
              <a:solidFill>
                <a:schemeClr val="bg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5" name="Isosceles Triangle 34"/>
          <p:cNvSpPr/>
          <p:nvPr/>
        </p:nvSpPr>
        <p:spPr>
          <a:xfrm rot="5400000">
            <a:off x="190096" y="3009603"/>
            <a:ext cx="648072" cy="360040"/>
          </a:xfrm>
          <a:prstGeom prst="triangle">
            <a:avLst/>
          </a:prstGeom>
          <a:solidFill>
            <a:srgbClr val="0363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Isosceles Triangle 35"/>
          <p:cNvSpPr/>
          <p:nvPr/>
        </p:nvSpPr>
        <p:spPr>
          <a:xfrm rot="5400000">
            <a:off x="179512" y="4554165"/>
            <a:ext cx="648072" cy="360040"/>
          </a:xfrm>
          <a:prstGeom prst="triangle">
            <a:avLst/>
          </a:prstGeom>
          <a:solidFill>
            <a:srgbClr val="0363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Isosceles Triangle 37"/>
          <p:cNvSpPr/>
          <p:nvPr/>
        </p:nvSpPr>
        <p:spPr>
          <a:xfrm rot="5400000">
            <a:off x="190096" y="6021288"/>
            <a:ext cx="648072" cy="360040"/>
          </a:xfrm>
          <a:prstGeom prst="triangle">
            <a:avLst/>
          </a:prstGeom>
          <a:solidFill>
            <a:srgbClr val="0363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06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KNOWLEDGE CENTRE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179512" y="1300448"/>
            <a:ext cx="8784976" cy="919401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Find useful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information on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how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start doing business with the United Nations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95535" y="4581128"/>
            <a:ext cx="4032449" cy="2115616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</a:t>
            </a:r>
            <a:r>
              <a:rPr lang="en-GB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</a:t>
            </a:r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United Nations System Organizations: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 of different organizations &amp; agencies and link to websites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System organizational chart</a:t>
            </a:r>
            <a:endParaRPr lang="en-GB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329" t="5599" r="52169" b="2001"/>
          <a:stretch/>
        </p:blipFill>
        <p:spPr>
          <a:xfrm>
            <a:off x="179512" y="2605656"/>
            <a:ext cx="2520279" cy="237626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3" name="Rectangle 32"/>
          <p:cNvSpPr/>
          <p:nvPr/>
        </p:nvSpPr>
        <p:spPr>
          <a:xfrm>
            <a:off x="4932039" y="4581128"/>
            <a:ext cx="4032449" cy="2115616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</a:t>
            </a:r>
            <a:r>
              <a:rPr lang="en-GB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</a:t>
            </a:r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UN market: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Tips for registration on UNGM and for preparing bids/proposals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on types of solicitations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l="50488" t="5599" r="1682" b="2001"/>
          <a:stretch/>
        </p:blipFill>
        <p:spPr>
          <a:xfrm>
            <a:off x="4644008" y="2606467"/>
            <a:ext cx="2592288" cy="237626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3607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KNOWLEDGE CENTRE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179512" y="1300448"/>
            <a:ext cx="8784976" cy="919401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Find useful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information on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how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start doing business with the United Nations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95535" y="4581128"/>
            <a:ext cx="4032449" cy="2115616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Details about each UN agencies’ procurement activities: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Description of procurement activities and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Structure of procurement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Major categories purchased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932039" y="4581128"/>
            <a:ext cx="4032449" cy="2115616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</a:t>
            </a:r>
            <a:r>
              <a:rPr lang="en-GB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</a:t>
            </a:r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business seminars: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seminar modalities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Calendar of upcoming seminars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 to presentations from previous seminars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340" t="2729" r="51745" b="3140"/>
          <a:stretch/>
        </p:blipFill>
        <p:spPr>
          <a:xfrm>
            <a:off x="179512" y="2564904"/>
            <a:ext cx="2520280" cy="230425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51661" t="2941" r="1425" b="2928"/>
          <a:stretch/>
        </p:blipFill>
        <p:spPr>
          <a:xfrm>
            <a:off x="4716015" y="2564903"/>
            <a:ext cx="2520281" cy="230425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1659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4624935" y="294769"/>
            <a:ext cx="4555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KNOWLEDGE CENTRE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179512" y="1300448"/>
            <a:ext cx="8784976" cy="919401"/>
          </a:xfrm>
          <a:prstGeom prst="roundRect">
            <a:avLst/>
          </a:prstGeom>
          <a:solidFill>
            <a:srgbClr val="295E8F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Find useful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information on </a:t>
            </a:r>
            <a:r>
              <a:rPr lang="en-GB" sz="2400" dirty="0" smtClean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how </a:t>
            </a:r>
            <a:r>
              <a:rPr lang="en-GB" sz="24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start doing business with the United Nations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95535" y="4581128"/>
            <a:ext cx="4032449" cy="2115616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data regarding UN procurement activities: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Download the Annual Statistical Reports on UN procurement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 an interactive version of the report online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932039" y="4581128"/>
            <a:ext cx="4032449" cy="2115616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Information </a:t>
            </a:r>
            <a:r>
              <a:rPr lang="en-GB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 </a:t>
            </a:r>
            <a:r>
              <a:rPr lang="en-GB" b="1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main procurement categories: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Definition of the category and UNSPSC codes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Access to current and past tenders, LTAs and awards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Collection of main specifications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402" t="1639" r="51349"/>
          <a:stretch/>
        </p:blipFill>
        <p:spPr>
          <a:xfrm>
            <a:off x="144421" y="2420888"/>
            <a:ext cx="2520280" cy="236096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9098" y="2420888"/>
            <a:ext cx="2628900" cy="2390775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3411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148700" y="4801976"/>
            <a:ext cx="4236763" cy="1795376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Geographical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fr-FR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visualization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UN </a:t>
            </a:r>
            <a:r>
              <a:rPr kumimoji="0" lang="fr-FR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volume by: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Country</a:t>
            </a: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Region</a:t>
            </a: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Sub-region</a:t>
            </a:r>
            <a:endParaRPr kumimoji="0" lang="fr-FR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Development </a:t>
            </a:r>
            <a:r>
              <a:rPr lang="fr-FR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status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29510" y="4801976"/>
            <a:ext cx="4236763" cy="1795376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</a:t>
            </a:r>
            <a:r>
              <a:rPr kumimoji="0" lang="en-GB" sz="1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reports by</a:t>
            </a: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 agency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Country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Categories of goods or services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91" y="1678262"/>
            <a:ext cx="4236763" cy="28308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9510" y="1678853"/>
            <a:ext cx="4236763" cy="28308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24935" y="294769"/>
            <a:ext cx="4555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KNOWLEDGE CENTRE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 smtClean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Annual Statistical Report on UN procurement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55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971600" y="3717032"/>
            <a:ext cx="7863343" cy="845965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71600" y="2511027"/>
            <a:ext cx="7863343" cy="845965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71600" y="1286891"/>
            <a:ext cx="7863343" cy="845965"/>
          </a:xfrm>
          <a:prstGeom prst="rect">
            <a:avLst/>
          </a:prstGeom>
          <a:solidFill>
            <a:srgbClr val="E7E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0032" y="375047"/>
            <a:ext cx="5060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SUMMARIZE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4" y="-99391"/>
            <a:ext cx="3755830" cy="11486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86071" y="1340768"/>
            <a:ext cx="78488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Register your company on UNGM and ensure that your company’s details and contact details are updated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Familiarize yourself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 the different UN 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agencies’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procurement needs and procedures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Check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regularly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procurement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notices on UNGM or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subscribe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the Tender Alert Service</a:t>
            </a: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99793" y="5085626"/>
            <a:ext cx="3744416" cy="678844"/>
          </a:xfrm>
          <a:prstGeom prst="rect">
            <a:avLst/>
          </a:prstGeom>
          <a:solidFill>
            <a:srgbClr val="295E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THANK YOU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67955" y="5861119"/>
            <a:ext cx="3398963" cy="464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www.ungm.org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67955" y="6297190"/>
            <a:ext cx="3398963" cy="464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registry@ungm.org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07504" y="1340768"/>
            <a:ext cx="731492" cy="731241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07504" y="2515462"/>
            <a:ext cx="731492" cy="731241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07504" y="3702385"/>
            <a:ext cx="731492" cy="731241"/>
          </a:xfrm>
          <a:prstGeom prst="ellipse">
            <a:avLst/>
          </a:prstGeom>
          <a:solidFill>
            <a:srgbClr val="295E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08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7261</TotalTime>
  <Words>1065</Words>
  <Application>Microsoft Office PowerPoint</Application>
  <PresentationFormat>On-screen Show (4:3)</PresentationFormat>
  <Paragraphs>351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Calibri</vt:lpstr>
      <vt:lpstr>Gadugi</vt:lpstr>
      <vt:lpstr>Levenim MT</vt:lpstr>
      <vt:lpstr>Open Sans</vt:lpstr>
      <vt:lpstr>Open Sans Extrabold</vt:lpstr>
      <vt:lpstr>Open Sans Light</vt:lpstr>
      <vt:lpstr>Open Sans Semibold</vt:lpstr>
      <vt:lpstr>Times New Roman</vt:lpstr>
      <vt:lpstr>Wingdings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UNOPS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Vendor registration  UNGM</dc:title>
  <dc:creator>Diane VALENTIN</dc:creator>
  <cp:lastModifiedBy>Niels RAMM</cp:lastModifiedBy>
  <cp:revision>1008</cp:revision>
  <cp:lastPrinted>2018-05-28T15:49:32Z</cp:lastPrinted>
  <dcterms:created xsi:type="dcterms:W3CDTF">2015-04-13T07:12:18Z</dcterms:created>
  <dcterms:modified xsi:type="dcterms:W3CDTF">2019-05-10T09:53:14Z</dcterms:modified>
</cp:coreProperties>
</file>